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73" r:id="rId3"/>
  </p:sldMasterIdLst>
  <p:notesMasterIdLst>
    <p:notesMasterId r:id="rId3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Nunito" pitchFamily="2" charset="-18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42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h1+keaUX+snkkv9j43Yd7j/N2c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A81A46-F17D-43FD-995C-1096921317D5}">
  <a:tblStyle styleId="{2EA81A46-F17D-43FD-995C-1096921317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5.xml"/><Relationship Id="rId51" Type="http://customschemas.google.com/relationships/presentationmetadata" Target="meta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86c6a9df7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86c6a9df7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86c6a9df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86c6a9df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86c6a9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186c6a9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854cdef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854cdef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6c6a9df7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6c6a9df7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6c6a9df77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6c6a9df77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86c6a9df7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86c6a9df7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86c6a9df7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86c6a9df7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6c6a9df7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6c6a9df77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54cdef7d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854cdef7d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c3fd543f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7c3fd543f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86806166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86806166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87f1f857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187f1f857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868061664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1868061664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87f1f857b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187f1f857b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68061664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1868061664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87f1f857b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87f1f857b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85042288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185042288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7f1f857b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7f1f857ba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81790bf91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81790bf91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1790bf91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1790bf91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Image slide layout">
  <p:cSld name="5_Image slide layout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3"/>
          <p:cNvSpPr/>
          <p:nvPr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3"/>
          <p:cNvSpPr>
            <a:spLocks noGrp="1"/>
          </p:cNvSpPr>
          <p:nvPr>
            <p:ph type="pic" idx="2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Image slide layout">
  <p:cSld name="6_Image slide layout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4"/>
          <p:cNvSpPr/>
          <p:nvPr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" name="Google Shape;45;p64"/>
          <p:cNvGrpSpPr/>
          <p:nvPr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46" name="Google Shape;46;p64"/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/>
              <a:ahLst/>
              <a:cxnLst/>
              <a:rect l="l" t="t" r="r" b="b"/>
              <a:pathLst>
                <a:path w="2168250" h="818207" extrusionOk="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4"/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/>
              <a:ahLst/>
              <a:cxnLst/>
              <a:rect l="l" t="t" r="r" b="b"/>
              <a:pathLst>
                <a:path w="7282048" h="4950157" extrusionOk="0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4"/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/>
              <a:ahLst/>
              <a:cxnLst/>
              <a:rect l="l" t="t" r="r" b="b"/>
              <a:pathLst>
                <a:path w="490924" h="81820" extrusionOk="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4"/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/>
              <a:ahLst/>
              <a:cxnLst/>
              <a:rect l="l" t="t" r="r" b="b"/>
              <a:pathLst>
                <a:path w="7200227" h="4336501" extrusionOk="0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4"/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/>
              <a:ahLst/>
              <a:cxnLst/>
              <a:rect l="l" t="t" r="r" b="b"/>
              <a:pathLst>
                <a:path w="2168250" h="122731" extrusionOk="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4"/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/>
              <a:ahLst/>
              <a:cxnLst/>
              <a:rect l="l" t="t" r="r" b="b"/>
              <a:pathLst>
                <a:path w="7200227" h="572745" extrusionOk="0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64"/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/>
              <a:ahLst/>
              <a:cxnLst/>
              <a:rect l="l" t="t" r="r" b="b"/>
              <a:pathLst>
                <a:path w="6586571" h="3763755" extrusionOk="0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4"/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/>
              <a:ahLst/>
              <a:cxnLst/>
              <a:rect l="l" t="t" r="r" b="b"/>
              <a:pathLst>
                <a:path w="3976489" h="4035268" extrusionOk="0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64"/>
          <p:cNvSpPr>
            <a:spLocks noGrp="1"/>
          </p:cNvSpPr>
          <p:nvPr>
            <p:ph type="pic" idx="2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5" name="Google Shape;55;p64"/>
          <p:cNvSpPr txBox="1">
            <a:spLocks noGrp="1"/>
          </p:cNvSpPr>
          <p:nvPr>
            <p:ph type="body" idx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s slide layout">
  <p:cSld name="3_Contents slide layou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Images &amp; Contents Layout">
  <p:cSld name="31_Images &amp; Contents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6"/>
          <p:cNvSpPr/>
          <p:nvPr/>
        </p:nvSpPr>
        <p:spPr>
          <a:xfrm>
            <a:off x="8582684" y="1894646"/>
            <a:ext cx="3609315" cy="30687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66"/>
          <p:cNvSpPr>
            <a:spLocks noGrp="1"/>
          </p:cNvSpPr>
          <p:nvPr>
            <p:ph type="pic" idx="2"/>
          </p:nvPr>
        </p:nvSpPr>
        <p:spPr>
          <a:xfrm>
            <a:off x="4697013" y="52057"/>
            <a:ext cx="6847888" cy="675388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Image slide layout">
  <p:cSld name="12_Image slide layout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7"/>
          <p:cNvGrpSpPr/>
          <p:nvPr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62" name="Google Shape;62;p67"/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7"/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" name="Google Shape;64;p67"/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5" name="Google Shape;65;p67"/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>
                <a:gsLst>
                  <a:gs pos="0">
                    <a:srgbClr val="0F0F0F"/>
                  </a:gs>
                  <a:gs pos="56000">
                    <a:srgbClr val="595959"/>
                  </a:gs>
                  <a:gs pos="91000">
                    <a:srgbClr val="7F7F7F"/>
                  </a:gs>
                  <a:gs pos="100000">
                    <a:srgbClr val="BFBFBF"/>
                  </a:gs>
                </a:gsLst>
                <a:lin ang="10800000" scaled="0"/>
              </a:gradFill>
              <a:ln w="12700" cap="flat" cmpd="sng">
                <a:solidFill>
                  <a:srgbClr val="26262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67"/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>
                  <a:gd name="adj" fmla="val 16667"/>
                </a:avLst>
              </a:prstGeom>
              <a:solidFill>
                <a:srgbClr val="737373"/>
              </a:solidFill>
              <a:ln w="9525" cap="flat" cmpd="sng">
                <a:solidFill>
                  <a:srgbClr val="B0B0B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" name="Google Shape;67;p67"/>
          <p:cNvSpPr>
            <a:spLocks noGrp="1"/>
          </p:cNvSpPr>
          <p:nvPr>
            <p:ph type="pic" idx="2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6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Images &amp; Contents">
  <p:cSld name="26_Images &amp;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8"/>
          <p:cNvSpPr>
            <a:spLocks noGrp="1"/>
          </p:cNvSpPr>
          <p:nvPr>
            <p:ph type="pic" idx="2"/>
          </p:nvPr>
        </p:nvSpPr>
        <p:spPr>
          <a:xfrm>
            <a:off x="4637014" y="0"/>
            <a:ext cx="755498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Image slide layout">
  <p:cSld name="9_Image slide layout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9"/>
          <p:cNvSpPr/>
          <p:nvPr/>
        </p:nvSpPr>
        <p:spPr>
          <a:xfrm>
            <a:off x="2" y="0"/>
            <a:ext cx="8582025" cy="6858000"/>
          </a:xfrm>
          <a:custGeom>
            <a:avLst/>
            <a:gdLst/>
            <a:ahLst/>
            <a:cxnLst/>
            <a:rect l="l" t="t" r="r" b="b"/>
            <a:pathLst>
              <a:path w="8582025" h="6858000" extrusionOk="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9"/>
          <p:cNvSpPr>
            <a:spLocks noGrp="1"/>
          </p:cNvSpPr>
          <p:nvPr>
            <p:ph type="pic" idx="2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69"/>
          <p:cNvSpPr>
            <a:spLocks noGrp="1"/>
          </p:cNvSpPr>
          <p:nvPr>
            <p:ph type="pic" idx="3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69"/>
          <p:cNvSpPr>
            <a:spLocks noGrp="1"/>
          </p:cNvSpPr>
          <p:nvPr>
            <p:ph type="pic" idx="4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69"/>
          <p:cNvSpPr>
            <a:spLocks noGrp="1"/>
          </p:cNvSpPr>
          <p:nvPr>
            <p:ph type="pic" idx="5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2"/>
          <p:cNvSpPr txBox="1">
            <a:spLocks noGrp="1"/>
          </p:cNvSpPr>
          <p:nvPr>
            <p:ph type="body" idx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3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73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3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3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73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73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73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73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bg>
      <p:bgPr>
        <a:solidFill>
          <a:schemeClr val="accen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Image slide layout">
  <p:cSld name="10_Image slide layout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5"/>
          <p:cNvSpPr>
            <a:spLocks noGrp="1"/>
          </p:cNvSpPr>
          <p:nvPr>
            <p:ph type="pic" idx="2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93" name="Google Shape;93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76952" y="2305190"/>
            <a:ext cx="4038095" cy="22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Image slide layout">
  <p:cSld name="11_Image slide layout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6"/>
          <p:cNvSpPr>
            <a:spLocks noGrp="1"/>
          </p:cNvSpPr>
          <p:nvPr>
            <p:ph type="pic" idx="2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96" name="Google Shape;96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48381" y="2276619"/>
            <a:ext cx="4095238" cy="23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slide layout">
  <p:cSld name="Image slide layout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3"/>
          <p:cNvSpPr/>
          <p:nvPr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3"/>
          <p:cNvSpPr>
            <a:spLocks noGrp="1"/>
          </p:cNvSpPr>
          <p:nvPr>
            <p:ph type="pic" idx="2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" name="Google Shape;12;p53"/>
          <p:cNvSpPr>
            <a:spLocks noGrp="1"/>
          </p:cNvSpPr>
          <p:nvPr>
            <p:ph type="pic" idx="3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" name="Google Shape;13;p53"/>
          <p:cNvSpPr>
            <a:spLocks noGrp="1"/>
          </p:cNvSpPr>
          <p:nvPr>
            <p:ph type="pic" idx="4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" name="Google Shape;14;p53"/>
          <p:cNvSpPr>
            <a:spLocks noGrp="1"/>
          </p:cNvSpPr>
          <p:nvPr>
            <p:ph type="pic" idx="5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slide layout">
  <p:cSld name="1_Image slide layout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7"/>
          <p:cNvSpPr>
            <a:spLocks noGrp="1"/>
          </p:cNvSpPr>
          <p:nvPr>
            <p:ph type="pic" idx="2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" name="Google Shape;19;p57"/>
          <p:cNvSpPr>
            <a:spLocks noGrp="1"/>
          </p:cNvSpPr>
          <p:nvPr>
            <p:ph type="pic" idx="3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" name="Google Shape;20;p57"/>
          <p:cNvSpPr>
            <a:spLocks noGrp="1"/>
          </p:cNvSpPr>
          <p:nvPr>
            <p:ph type="pic" idx="4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 slide layout">
  <p:cSld name="2_Image slide layou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>
            <a:spLocks noGrp="1"/>
          </p:cNvSpPr>
          <p:nvPr>
            <p:ph type="pic" idx="2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58"/>
          <p:cNvSpPr>
            <a:spLocks noGrp="1"/>
          </p:cNvSpPr>
          <p:nvPr>
            <p:ph type="pic" idx="3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" name="Google Shape;24;p58"/>
          <p:cNvSpPr>
            <a:spLocks noGrp="1"/>
          </p:cNvSpPr>
          <p:nvPr>
            <p:ph type="pic" idx="4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" name="Google Shape;25;p58"/>
          <p:cNvSpPr/>
          <p:nvPr/>
        </p:nvSpPr>
        <p:spPr>
          <a:xfrm>
            <a:off x="-1" y="0"/>
            <a:ext cx="3400425" cy="33123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 slide layout">
  <p:cSld name="4_Image slide layou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9"/>
          <p:cNvSpPr/>
          <p:nvPr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9"/>
          <p:cNvSpPr>
            <a:spLocks noGrp="1"/>
          </p:cNvSpPr>
          <p:nvPr>
            <p:ph type="pic" idx="2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9" name="Google Shape;29;p59"/>
          <p:cNvSpPr>
            <a:spLocks noGrp="1"/>
          </p:cNvSpPr>
          <p:nvPr>
            <p:ph type="pic" idx="3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0" name="Google Shape;30;p59"/>
          <p:cNvSpPr>
            <a:spLocks noGrp="1"/>
          </p:cNvSpPr>
          <p:nvPr>
            <p:ph type="pic" idx="4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59"/>
          <p:cNvSpPr>
            <a:spLocks noGrp="1"/>
          </p:cNvSpPr>
          <p:nvPr>
            <p:ph type="pic" idx="5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 slide layout">
  <p:cSld name="3_Image slide layou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 slide layout">
  <p:cSld name="8_Image slide layou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1"/>
          <p:cNvSpPr/>
          <p:nvPr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1"/>
          <p:cNvSpPr>
            <a:spLocks noGrp="1"/>
          </p:cNvSpPr>
          <p:nvPr>
            <p:ph type="pic" idx="2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7" name="Google Shape;37;p61"/>
          <p:cNvSpPr>
            <a:spLocks noGrp="1"/>
          </p:cNvSpPr>
          <p:nvPr>
            <p:ph type="pic" idx="3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8" name="Google Shape;38;p61"/>
          <p:cNvSpPr>
            <a:spLocks noGrp="1"/>
          </p:cNvSpPr>
          <p:nvPr>
            <p:ph type="pic" idx="4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rgbClr val="F2F2F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"/>
          <p:cNvSpPr txBox="1"/>
          <p:nvPr/>
        </p:nvSpPr>
        <p:spPr>
          <a:xfrm>
            <a:off x="-148" y="1637605"/>
            <a:ext cx="121920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Spring Batch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Spring Integration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1"/>
          <p:cNvGrpSpPr/>
          <p:nvPr/>
        </p:nvGrpSpPr>
        <p:grpSpPr>
          <a:xfrm>
            <a:off x="2399515" y="392078"/>
            <a:ext cx="7463623" cy="6033872"/>
            <a:chOff x="2399515" y="144428"/>
            <a:chExt cx="7463623" cy="6033872"/>
          </a:xfrm>
        </p:grpSpPr>
        <p:sp>
          <p:nvSpPr>
            <p:cNvPr id="105" name="Google Shape;105;p1"/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/>
              <a:ahLst/>
              <a:cxnLst/>
              <a:rect l="l" t="t" r="r" b="b"/>
              <a:pathLst>
                <a:path w="4972050" h="1445239" extrusionOk="0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" name="Google Shape;106;p1"/>
            <p:cNvGrpSpPr/>
            <p:nvPr/>
          </p:nvGrpSpPr>
          <p:grpSpPr>
            <a:xfrm>
              <a:off x="2399515" y="144428"/>
              <a:ext cx="7463623" cy="6033872"/>
              <a:chOff x="2399515" y="144428"/>
              <a:chExt cx="7463623" cy="6033872"/>
            </a:xfrm>
          </p:grpSpPr>
          <p:sp>
            <p:nvSpPr>
              <p:cNvPr id="107" name="Google Shape;107;p1"/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/>
                <a:ahLst/>
                <a:cxnLst/>
                <a:rect l="l" t="t" r="r" b="b"/>
                <a:pathLst>
                  <a:path w="4972050" h="1445239" extrusionOk="0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1"/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"/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lt1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lt1">
                  <a:alpha val="8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6c6a9df77_0_3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Spring Batch</a:t>
            </a:r>
            <a:endParaRPr/>
          </a:p>
        </p:txBody>
      </p:sp>
      <p:sp>
        <p:nvSpPr>
          <p:cNvPr id="226" name="Google Shape;226;g186c6a9df77_0_3"/>
          <p:cNvSpPr txBox="1"/>
          <p:nvPr/>
        </p:nvSpPr>
        <p:spPr>
          <a:xfrm>
            <a:off x="309725" y="1696075"/>
            <a:ext cx="117249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accent1"/>
                </a:solidFill>
              </a:rPr>
              <a:t>Lightweight open source framework</a:t>
            </a:r>
            <a:endParaRPr sz="19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Používa sa na dávkové spracovanie vykonávaním série úloh. Umožňuje spracovávať hromadné údaje transakčným spôsobom a vykonávať každodenné činnosti s presnosťou a rýchlosťou.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accent1"/>
                </a:solidFill>
              </a:rPr>
              <a:t>Batch processing (dávkové spracovanie)</a:t>
            </a:r>
            <a:endParaRPr sz="19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Metóda automatického spúšťania softvérových programov inak nazvaných úlohy v batchoch (dávkach).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>
                <a:solidFill>
                  <a:schemeClr val="accent1"/>
                </a:solidFill>
              </a:rPr>
              <a:t>Kedy používať</a:t>
            </a:r>
            <a:endParaRPr sz="1900" b="1">
              <a:solidFill>
                <a:schemeClr val="accent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Načítanie a spracovanie veľkého množstva dát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Súbežné a masívne paralelné spracovanie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Podnikové spracovanie riadené správami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Plánované a opakované spracovania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…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600" b="1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86c6a9df77_0_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1634700"/>
          </a:xfrm>
          <a:prstGeom prst="rect">
            <a:avLst/>
          </a:prstGeom>
        </p:spPr>
        <p:txBody>
          <a:bodyPr spcFirstLastPara="1" wrap="square" lIns="91425" tIns="91425" rIns="91425" bIns="45700" anchor="ctr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Prečo používať a na čo dávať  pozor?</a:t>
            </a:r>
            <a:endParaRPr/>
          </a:p>
        </p:txBody>
      </p:sp>
      <p:sp>
        <p:nvSpPr>
          <p:cNvPr id="232" name="Google Shape;232;g186c6a9df77_0_7"/>
          <p:cNvSpPr txBox="1"/>
          <p:nvPr/>
        </p:nvSpPr>
        <p:spPr>
          <a:xfrm>
            <a:off x="484325" y="3156000"/>
            <a:ext cx="5264400" cy="3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Reštartovateľnosť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Možnosť použiť rôzne readers a writers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Chunk Processing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Paralelne spracovanie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33" name="Google Shape;233;g186c6a9df77_0_7"/>
          <p:cNvSpPr txBox="1"/>
          <p:nvPr/>
        </p:nvSpPr>
        <p:spPr>
          <a:xfrm>
            <a:off x="6240200" y="3156000"/>
            <a:ext cx="5264400" cy="30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Exception handling 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Dostatok pamäte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Stress test aplikácie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Paralelne spracovanie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34" name="Google Shape;234;g186c6a9df77_0_7"/>
          <p:cNvSpPr/>
          <p:nvPr/>
        </p:nvSpPr>
        <p:spPr>
          <a:xfrm rot="5400000">
            <a:off x="4739525" y="4165198"/>
            <a:ext cx="2076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6c6a9df77_0_18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Vlastnosti Spring Batchu?</a:t>
            </a:r>
            <a:endParaRPr/>
          </a:p>
        </p:txBody>
      </p:sp>
      <p:sp>
        <p:nvSpPr>
          <p:cNvPr id="240" name="Google Shape;240;g186c6a9df77_0_18"/>
          <p:cNvSpPr/>
          <p:nvPr/>
        </p:nvSpPr>
        <p:spPr>
          <a:xfrm>
            <a:off x="0" y="4904709"/>
            <a:ext cx="12192000" cy="195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186c6a9df77_0_18"/>
          <p:cNvSpPr/>
          <p:nvPr/>
        </p:nvSpPr>
        <p:spPr>
          <a:xfrm>
            <a:off x="3633019" y="2215977"/>
            <a:ext cx="576000" cy="51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186c6a9df77_0_18"/>
          <p:cNvSpPr txBox="1"/>
          <p:nvPr/>
        </p:nvSpPr>
        <p:spPr>
          <a:xfrm>
            <a:off x="3686055" y="2272147"/>
            <a:ext cx="4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0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g186c6a9df77_0_18"/>
          <p:cNvGrpSpPr/>
          <p:nvPr/>
        </p:nvGrpSpPr>
        <p:grpSpPr>
          <a:xfrm>
            <a:off x="708919" y="2132855"/>
            <a:ext cx="2880101" cy="678727"/>
            <a:chOff x="803637" y="3362835"/>
            <a:chExt cx="2272807" cy="678727"/>
          </a:xfrm>
        </p:grpSpPr>
        <p:sp>
          <p:nvSpPr>
            <p:cNvPr id="244" name="Google Shape;244;g186c6a9df77_0_18"/>
            <p:cNvSpPr txBox="1"/>
            <p:nvPr/>
          </p:nvSpPr>
          <p:spPr>
            <a:xfrm>
              <a:off x="803644" y="3579862"/>
              <a:ext cx="227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Pre zmenu poradia spracovnia stačí zmeniť XML súbor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186c6a9df77_0_18"/>
            <p:cNvSpPr txBox="1"/>
            <p:nvPr/>
          </p:nvSpPr>
          <p:spPr>
            <a:xfrm>
              <a:off x="803637" y="3362835"/>
              <a:ext cx="2272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3F3F3F"/>
                  </a:solidFill>
                </a:rPr>
                <a:t>Flexibilita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g186c6a9df77_0_18"/>
          <p:cNvSpPr/>
          <p:nvPr/>
        </p:nvSpPr>
        <p:spPr>
          <a:xfrm>
            <a:off x="3633019" y="3110849"/>
            <a:ext cx="576000" cy="51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86c6a9df77_0_18"/>
          <p:cNvSpPr txBox="1"/>
          <p:nvPr/>
        </p:nvSpPr>
        <p:spPr>
          <a:xfrm>
            <a:off x="3633025" y="3167025"/>
            <a:ext cx="5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g186c6a9df77_0_18"/>
          <p:cNvGrpSpPr/>
          <p:nvPr/>
        </p:nvGrpSpPr>
        <p:grpSpPr>
          <a:xfrm>
            <a:off x="708842" y="3009727"/>
            <a:ext cx="2879865" cy="678727"/>
            <a:chOff x="803638" y="3362835"/>
            <a:chExt cx="2272800" cy="678727"/>
          </a:xfrm>
        </p:grpSpPr>
        <p:sp>
          <p:nvSpPr>
            <p:cNvPr id="249" name="Google Shape;249;g186c6a9df77_0_18"/>
            <p:cNvSpPr txBox="1"/>
            <p:nvPr/>
          </p:nvSpPr>
          <p:spPr>
            <a:xfrm>
              <a:off x="803638" y="3579862"/>
              <a:ext cx="227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Otestovať každý krok bez ovplyvnenia iných krokov.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186c6a9df77_0_18"/>
            <p:cNvSpPr txBox="1"/>
            <p:nvPr/>
          </p:nvSpPr>
          <p:spPr>
            <a:xfrm>
              <a:off x="803638" y="3362835"/>
              <a:ext cx="2272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3F3F3F"/>
                  </a:solidFill>
                </a:rPr>
                <a:t>Udržiavateľnosť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g186c6a9df77_0_18"/>
          <p:cNvSpPr/>
          <p:nvPr/>
        </p:nvSpPr>
        <p:spPr>
          <a:xfrm>
            <a:off x="3633019" y="3969719"/>
            <a:ext cx="576000" cy="51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86c6a9df77_0_18"/>
          <p:cNvSpPr txBox="1"/>
          <p:nvPr/>
        </p:nvSpPr>
        <p:spPr>
          <a:xfrm>
            <a:off x="3633100" y="4025900"/>
            <a:ext cx="5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g186c6a9df77_0_18"/>
          <p:cNvGrpSpPr/>
          <p:nvPr/>
        </p:nvGrpSpPr>
        <p:grpSpPr>
          <a:xfrm>
            <a:off x="708842" y="3886598"/>
            <a:ext cx="2879865" cy="678727"/>
            <a:chOff x="803639" y="3362835"/>
            <a:chExt cx="2272800" cy="678727"/>
          </a:xfrm>
        </p:grpSpPr>
        <p:sp>
          <p:nvSpPr>
            <p:cNvPr id="254" name="Google Shape;254;g186c6a9df77_0_18"/>
            <p:cNvSpPr txBox="1"/>
            <p:nvPr/>
          </p:nvSpPr>
          <p:spPr>
            <a:xfrm>
              <a:off x="803639" y="3579862"/>
              <a:ext cx="227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Možnosť spustiť úlohu rôznymi spôsobmi.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186c6a9df77_0_18"/>
            <p:cNvSpPr txBox="1"/>
            <p:nvPr/>
          </p:nvSpPr>
          <p:spPr>
            <a:xfrm>
              <a:off x="803639" y="3362835"/>
              <a:ext cx="2272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3F3F3F"/>
                  </a:solidFill>
                </a:rPr>
                <a:t>Viacero spôsobov spustenia práce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g186c6a9df77_0_18"/>
          <p:cNvSpPr/>
          <p:nvPr/>
        </p:nvSpPr>
        <p:spPr>
          <a:xfrm>
            <a:off x="7971430" y="2215977"/>
            <a:ext cx="576000" cy="51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186c6a9df77_0_18"/>
          <p:cNvSpPr txBox="1"/>
          <p:nvPr/>
        </p:nvSpPr>
        <p:spPr>
          <a:xfrm>
            <a:off x="8024466" y="2272147"/>
            <a:ext cx="47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0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g186c6a9df77_0_18"/>
          <p:cNvGrpSpPr/>
          <p:nvPr/>
        </p:nvGrpSpPr>
        <p:grpSpPr>
          <a:xfrm>
            <a:off x="8587159" y="2132855"/>
            <a:ext cx="2880100" cy="678727"/>
            <a:chOff x="803640" y="3362835"/>
            <a:chExt cx="2063700" cy="678727"/>
          </a:xfrm>
        </p:grpSpPr>
        <p:sp>
          <p:nvSpPr>
            <p:cNvPr id="259" name="Google Shape;259;g186c6a9df77_0_18"/>
            <p:cNvSpPr txBox="1"/>
            <p:nvPr/>
          </p:nvSpPr>
          <p:spPr>
            <a:xfrm>
              <a:off x="803640" y="3579862"/>
              <a:ext cx="206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Možno upraviť pomocou portioning techniques.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186c6a9df77_0_18"/>
            <p:cNvSpPr txBox="1"/>
            <p:nvPr/>
          </p:nvSpPr>
          <p:spPr>
            <a:xfrm>
              <a:off x="803640" y="3362835"/>
              <a:ext cx="2063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3F3F3F"/>
                  </a:solidFill>
                </a:rPr>
                <a:t>Škálovateľnosť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g186c6a9df77_0_18"/>
          <p:cNvSpPr/>
          <p:nvPr/>
        </p:nvSpPr>
        <p:spPr>
          <a:xfrm>
            <a:off x="7971430" y="3110849"/>
            <a:ext cx="576000" cy="51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86c6a9df77_0_18"/>
          <p:cNvSpPr txBox="1"/>
          <p:nvPr/>
        </p:nvSpPr>
        <p:spPr>
          <a:xfrm>
            <a:off x="7971527" y="3167025"/>
            <a:ext cx="5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000"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g186c6a9df77_0_18"/>
          <p:cNvGrpSpPr/>
          <p:nvPr/>
        </p:nvGrpSpPr>
        <p:grpSpPr>
          <a:xfrm>
            <a:off x="8587159" y="3009727"/>
            <a:ext cx="2880100" cy="678727"/>
            <a:chOff x="803640" y="3362835"/>
            <a:chExt cx="2063700" cy="678727"/>
          </a:xfrm>
        </p:grpSpPr>
        <p:sp>
          <p:nvSpPr>
            <p:cNvPr id="264" name="Google Shape;264;g186c6a9df77_0_18"/>
            <p:cNvSpPr txBox="1"/>
            <p:nvPr/>
          </p:nvSpPr>
          <p:spPr>
            <a:xfrm>
              <a:off x="803640" y="3579862"/>
              <a:ext cx="2063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Možnosť reštartu úlohy, od bodu, kde zlyhala aplikácia.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186c6a9df77_0_18"/>
            <p:cNvSpPr txBox="1"/>
            <p:nvPr/>
          </p:nvSpPr>
          <p:spPr>
            <a:xfrm>
              <a:off x="803640" y="3362835"/>
              <a:ext cx="2063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rgbClr val="3F3F3F"/>
                  </a:solidFill>
                </a:rPr>
                <a:t>Spoľahlivosť</a:t>
              </a: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" name="Google Shape;266;g186c6a9df77_0_18"/>
          <p:cNvGrpSpPr/>
          <p:nvPr/>
        </p:nvGrpSpPr>
        <p:grpSpPr>
          <a:xfrm>
            <a:off x="4372951" y="1747725"/>
            <a:ext cx="3427971" cy="4780521"/>
            <a:chOff x="4372951" y="1747725"/>
            <a:chExt cx="3427971" cy="4780521"/>
          </a:xfrm>
        </p:grpSpPr>
        <p:grpSp>
          <p:nvGrpSpPr>
            <p:cNvPr id="267" name="Google Shape;267;g186c6a9df77_0_18"/>
            <p:cNvGrpSpPr/>
            <p:nvPr/>
          </p:nvGrpSpPr>
          <p:grpSpPr>
            <a:xfrm>
              <a:off x="5047271" y="4901706"/>
              <a:ext cx="2058524" cy="1626540"/>
              <a:chOff x="3468950" y="4901704"/>
              <a:chExt cx="2058524" cy="1626540"/>
            </a:xfrm>
          </p:grpSpPr>
          <p:sp>
            <p:nvSpPr>
              <p:cNvPr id="268" name="Google Shape;268;g186c6a9df77_0_18"/>
              <p:cNvSpPr/>
              <p:nvPr/>
            </p:nvSpPr>
            <p:spPr>
              <a:xfrm>
                <a:off x="3768393" y="5031845"/>
                <a:ext cx="1617394" cy="1496399"/>
              </a:xfrm>
              <a:custGeom>
                <a:avLst/>
                <a:gdLst/>
                <a:ahLst/>
                <a:cxnLst/>
                <a:rect l="l" t="t" r="r" b="b"/>
                <a:pathLst>
                  <a:path w="1336689" h="994285" extrusionOk="0">
                    <a:moveTo>
                      <a:pt x="610408" y="4327"/>
                    </a:moveTo>
                    <a:cubicBezTo>
                      <a:pt x="472847" y="67178"/>
                      <a:pt x="366245" y="132412"/>
                      <a:pt x="271547" y="200026"/>
                    </a:cubicBezTo>
                    <a:cubicBezTo>
                      <a:pt x="122294" y="321559"/>
                      <a:pt x="56385" y="478810"/>
                      <a:pt x="0" y="612249"/>
                    </a:cubicBezTo>
                    <a:cubicBezTo>
                      <a:pt x="183315" y="292215"/>
                      <a:pt x="288049" y="219833"/>
                      <a:pt x="552327" y="83156"/>
                    </a:cubicBezTo>
                    <a:cubicBezTo>
                      <a:pt x="502390" y="190375"/>
                      <a:pt x="431021" y="252351"/>
                      <a:pt x="381084" y="359570"/>
                    </a:cubicBezTo>
                    <a:cubicBezTo>
                      <a:pt x="302324" y="527361"/>
                      <a:pt x="309287" y="695153"/>
                      <a:pt x="309108" y="862944"/>
                    </a:cubicBezTo>
                    <a:cubicBezTo>
                      <a:pt x="353738" y="421785"/>
                      <a:pt x="395985" y="387819"/>
                      <a:pt x="602540" y="89535"/>
                    </a:cubicBezTo>
                    <a:cubicBezTo>
                      <a:pt x="600670" y="391118"/>
                      <a:pt x="598799" y="692702"/>
                      <a:pt x="596929" y="994285"/>
                    </a:cubicBezTo>
                    <a:lnTo>
                      <a:pt x="655052" y="61643"/>
                    </a:lnTo>
                    <a:lnTo>
                      <a:pt x="822154" y="976002"/>
                    </a:lnTo>
                    <a:cubicBezTo>
                      <a:pt x="795367" y="677566"/>
                      <a:pt x="749528" y="386274"/>
                      <a:pt x="694166" y="85456"/>
                    </a:cubicBezTo>
                    <a:cubicBezTo>
                      <a:pt x="886585" y="246974"/>
                      <a:pt x="1079004" y="544222"/>
                      <a:pt x="1171411" y="784321"/>
                    </a:cubicBezTo>
                    <a:cubicBezTo>
                      <a:pt x="1123869" y="610193"/>
                      <a:pt x="1042989" y="450353"/>
                      <a:pt x="950203" y="302419"/>
                    </a:cubicBezTo>
                    <a:lnTo>
                      <a:pt x="726097" y="57647"/>
                    </a:lnTo>
                    <a:cubicBezTo>
                      <a:pt x="1017734" y="120167"/>
                      <a:pt x="1137920" y="249362"/>
                      <a:pt x="1336689" y="554769"/>
                    </a:cubicBezTo>
                    <a:cubicBezTo>
                      <a:pt x="1254183" y="407842"/>
                      <a:pt x="1180510" y="277406"/>
                      <a:pt x="1040689" y="154782"/>
                    </a:cubicBezTo>
                    <a:cubicBezTo>
                      <a:pt x="922299" y="84545"/>
                      <a:pt x="732196" y="16741"/>
                      <a:pt x="650164" y="0"/>
                    </a:cubicBezTo>
                    <a:lnTo>
                      <a:pt x="610408" y="432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g186c6a9df77_0_18"/>
              <p:cNvSpPr/>
              <p:nvPr/>
            </p:nvSpPr>
            <p:spPr>
              <a:xfrm rot="3110006" flipH="1">
                <a:off x="3717722" y="5218467"/>
                <a:ext cx="126521" cy="694312"/>
              </a:xfrm>
              <a:custGeom>
                <a:avLst/>
                <a:gdLst/>
                <a:ahLst/>
                <a:cxnLst/>
                <a:rect l="l" t="t" r="r" b="b"/>
                <a:pathLst>
                  <a:path w="146824" h="805728" extrusionOk="0">
                    <a:moveTo>
                      <a:pt x="28967" y="776"/>
                    </a:moveTo>
                    <a:lnTo>
                      <a:pt x="34704" y="0"/>
                    </a:lnTo>
                    <a:cubicBezTo>
                      <a:pt x="35278" y="146"/>
                      <a:pt x="35860" y="297"/>
                      <a:pt x="36429" y="581"/>
                    </a:cubicBezTo>
                    <a:lnTo>
                      <a:pt x="65109" y="82021"/>
                    </a:lnTo>
                    <a:cubicBezTo>
                      <a:pt x="100515" y="321247"/>
                      <a:pt x="129665" y="553285"/>
                      <a:pt x="146824" y="790913"/>
                    </a:cubicBezTo>
                    <a:lnTo>
                      <a:pt x="37890" y="49954"/>
                    </a:lnTo>
                    <a:lnTo>
                      <a:pt x="0" y="805728"/>
                    </a:lnTo>
                    <a:lnTo>
                      <a:pt x="3506" y="1029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g186c6a9df77_0_18"/>
              <p:cNvSpPr/>
              <p:nvPr/>
            </p:nvSpPr>
            <p:spPr>
              <a:xfrm rot="1871098">
                <a:off x="3899585" y="4959450"/>
                <a:ext cx="417860" cy="698111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g186c6a9df77_0_18"/>
              <p:cNvSpPr/>
              <p:nvPr/>
            </p:nvSpPr>
            <p:spPr>
              <a:xfrm rot="1317336" flipH="1">
                <a:off x="3985593" y="5642550"/>
                <a:ext cx="126644" cy="694987"/>
              </a:xfrm>
              <a:custGeom>
                <a:avLst/>
                <a:gdLst/>
                <a:ahLst/>
                <a:cxnLst/>
                <a:rect l="l" t="t" r="r" b="b"/>
                <a:pathLst>
                  <a:path w="146824" h="805728" extrusionOk="0">
                    <a:moveTo>
                      <a:pt x="28967" y="776"/>
                    </a:moveTo>
                    <a:lnTo>
                      <a:pt x="34704" y="0"/>
                    </a:lnTo>
                    <a:cubicBezTo>
                      <a:pt x="35278" y="146"/>
                      <a:pt x="35860" y="297"/>
                      <a:pt x="36429" y="581"/>
                    </a:cubicBezTo>
                    <a:lnTo>
                      <a:pt x="65109" y="82021"/>
                    </a:lnTo>
                    <a:cubicBezTo>
                      <a:pt x="100515" y="321247"/>
                      <a:pt x="129665" y="553285"/>
                      <a:pt x="146824" y="790913"/>
                    </a:cubicBezTo>
                    <a:lnTo>
                      <a:pt x="37890" y="49954"/>
                    </a:lnTo>
                    <a:lnTo>
                      <a:pt x="0" y="805728"/>
                    </a:lnTo>
                    <a:lnTo>
                      <a:pt x="3506" y="1029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g186c6a9df77_0_18"/>
              <p:cNvSpPr/>
              <p:nvPr/>
            </p:nvSpPr>
            <p:spPr>
              <a:xfrm rot="259337" flipH="1">
                <a:off x="4263112" y="5368072"/>
                <a:ext cx="126629" cy="694902"/>
              </a:xfrm>
              <a:custGeom>
                <a:avLst/>
                <a:gdLst/>
                <a:ahLst/>
                <a:cxnLst/>
                <a:rect l="l" t="t" r="r" b="b"/>
                <a:pathLst>
                  <a:path w="146824" h="805728" extrusionOk="0">
                    <a:moveTo>
                      <a:pt x="28967" y="776"/>
                    </a:moveTo>
                    <a:lnTo>
                      <a:pt x="34704" y="0"/>
                    </a:lnTo>
                    <a:cubicBezTo>
                      <a:pt x="35278" y="146"/>
                      <a:pt x="35860" y="297"/>
                      <a:pt x="36429" y="581"/>
                    </a:cubicBezTo>
                    <a:lnTo>
                      <a:pt x="65109" y="82021"/>
                    </a:lnTo>
                    <a:cubicBezTo>
                      <a:pt x="100515" y="321247"/>
                      <a:pt x="129665" y="553285"/>
                      <a:pt x="146824" y="790913"/>
                    </a:cubicBezTo>
                    <a:lnTo>
                      <a:pt x="37890" y="49954"/>
                    </a:lnTo>
                    <a:lnTo>
                      <a:pt x="0" y="805728"/>
                    </a:lnTo>
                    <a:lnTo>
                      <a:pt x="3506" y="1029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g186c6a9df77_0_18"/>
              <p:cNvSpPr/>
              <p:nvPr/>
            </p:nvSpPr>
            <p:spPr>
              <a:xfrm rot="1455933">
                <a:off x="4062491" y="5244403"/>
                <a:ext cx="126829" cy="696002"/>
              </a:xfrm>
              <a:custGeom>
                <a:avLst/>
                <a:gdLst/>
                <a:ahLst/>
                <a:cxnLst/>
                <a:rect l="l" t="t" r="r" b="b"/>
                <a:pathLst>
                  <a:path w="146824" h="805728" extrusionOk="0">
                    <a:moveTo>
                      <a:pt x="28967" y="776"/>
                    </a:moveTo>
                    <a:lnTo>
                      <a:pt x="34704" y="0"/>
                    </a:lnTo>
                    <a:cubicBezTo>
                      <a:pt x="35278" y="146"/>
                      <a:pt x="35860" y="297"/>
                      <a:pt x="36429" y="581"/>
                    </a:cubicBezTo>
                    <a:lnTo>
                      <a:pt x="65109" y="82021"/>
                    </a:lnTo>
                    <a:cubicBezTo>
                      <a:pt x="100515" y="321247"/>
                      <a:pt x="129665" y="553285"/>
                      <a:pt x="146824" y="790913"/>
                    </a:cubicBezTo>
                    <a:lnTo>
                      <a:pt x="37890" y="49954"/>
                    </a:lnTo>
                    <a:lnTo>
                      <a:pt x="0" y="805728"/>
                    </a:lnTo>
                    <a:lnTo>
                      <a:pt x="3506" y="1029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g186c6a9df77_0_18"/>
              <p:cNvSpPr/>
              <p:nvPr/>
            </p:nvSpPr>
            <p:spPr>
              <a:xfrm rot="-1172575">
                <a:off x="4767646" y="5833398"/>
                <a:ext cx="102049" cy="560014"/>
              </a:xfrm>
              <a:custGeom>
                <a:avLst/>
                <a:gdLst/>
                <a:ahLst/>
                <a:cxnLst/>
                <a:rect l="l" t="t" r="r" b="b"/>
                <a:pathLst>
                  <a:path w="146824" h="805728" extrusionOk="0">
                    <a:moveTo>
                      <a:pt x="28967" y="776"/>
                    </a:moveTo>
                    <a:lnTo>
                      <a:pt x="34704" y="0"/>
                    </a:lnTo>
                    <a:cubicBezTo>
                      <a:pt x="35278" y="146"/>
                      <a:pt x="35860" y="297"/>
                      <a:pt x="36429" y="581"/>
                    </a:cubicBezTo>
                    <a:lnTo>
                      <a:pt x="65109" y="82021"/>
                    </a:lnTo>
                    <a:cubicBezTo>
                      <a:pt x="100515" y="321247"/>
                      <a:pt x="129665" y="553285"/>
                      <a:pt x="146824" y="790913"/>
                    </a:cubicBezTo>
                    <a:lnTo>
                      <a:pt x="37890" y="49954"/>
                    </a:lnTo>
                    <a:lnTo>
                      <a:pt x="0" y="805728"/>
                    </a:lnTo>
                    <a:lnTo>
                      <a:pt x="3506" y="1029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g186c6a9df77_0_18"/>
              <p:cNvSpPr/>
              <p:nvPr/>
            </p:nvSpPr>
            <p:spPr>
              <a:xfrm rot="-3795025" flipH="1">
                <a:off x="5152469" y="5115280"/>
                <a:ext cx="101940" cy="559419"/>
              </a:xfrm>
              <a:custGeom>
                <a:avLst/>
                <a:gdLst/>
                <a:ahLst/>
                <a:cxnLst/>
                <a:rect l="l" t="t" r="r" b="b"/>
                <a:pathLst>
                  <a:path w="146824" h="805728" extrusionOk="0">
                    <a:moveTo>
                      <a:pt x="28967" y="776"/>
                    </a:moveTo>
                    <a:lnTo>
                      <a:pt x="34704" y="0"/>
                    </a:lnTo>
                    <a:cubicBezTo>
                      <a:pt x="35278" y="146"/>
                      <a:pt x="35860" y="297"/>
                      <a:pt x="36429" y="581"/>
                    </a:cubicBezTo>
                    <a:lnTo>
                      <a:pt x="65109" y="82021"/>
                    </a:lnTo>
                    <a:cubicBezTo>
                      <a:pt x="100515" y="321247"/>
                      <a:pt x="129665" y="553285"/>
                      <a:pt x="146824" y="790913"/>
                    </a:cubicBezTo>
                    <a:lnTo>
                      <a:pt x="37890" y="49954"/>
                    </a:lnTo>
                    <a:lnTo>
                      <a:pt x="0" y="805728"/>
                    </a:lnTo>
                    <a:lnTo>
                      <a:pt x="3506" y="1029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g186c6a9df77_0_18"/>
              <p:cNvSpPr/>
              <p:nvPr/>
            </p:nvSpPr>
            <p:spPr>
              <a:xfrm rot="-4925570">
                <a:off x="4938859" y="5389928"/>
                <a:ext cx="303925" cy="507761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g186c6a9df77_0_18"/>
              <p:cNvSpPr/>
              <p:nvPr/>
            </p:nvSpPr>
            <p:spPr>
              <a:xfrm rot="1959145" flipH="1">
                <a:off x="4353692" y="5871365"/>
                <a:ext cx="304158" cy="508152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g186c6a9df77_0_18"/>
              <p:cNvSpPr/>
              <p:nvPr/>
            </p:nvSpPr>
            <p:spPr>
              <a:xfrm rot="1959145" flipH="1">
                <a:off x="4844229" y="5745341"/>
                <a:ext cx="304158" cy="508152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g186c6a9df77_0_18"/>
              <p:cNvSpPr/>
              <p:nvPr/>
            </p:nvSpPr>
            <p:spPr>
              <a:xfrm rot="-3578659">
                <a:off x="4841035" y="5178484"/>
                <a:ext cx="304043" cy="507959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g186c6a9df77_0_18"/>
              <p:cNvSpPr/>
              <p:nvPr/>
            </p:nvSpPr>
            <p:spPr>
              <a:xfrm rot="-2162512">
                <a:off x="4676064" y="5405280"/>
                <a:ext cx="303784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g186c6a9df77_0_18"/>
              <p:cNvSpPr/>
              <p:nvPr/>
            </p:nvSpPr>
            <p:spPr>
              <a:xfrm rot="-2163033">
                <a:off x="4307354" y="5646130"/>
                <a:ext cx="190048" cy="317509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g186c6a9df77_0_18"/>
              <p:cNvSpPr/>
              <p:nvPr/>
            </p:nvSpPr>
            <p:spPr>
              <a:xfrm rot="-704555">
                <a:off x="3764707" y="5637280"/>
                <a:ext cx="190033" cy="317485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g186c6a9df77_0_18"/>
              <p:cNvSpPr/>
              <p:nvPr/>
            </p:nvSpPr>
            <p:spPr>
              <a:xfrm rot="-2284119">
                <a:off x="4084818" y="5986331"/>
                <a:ext cx="189861" cy="317197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g186c6a9df77_0_18"/>
              <p:cNvSpPr/>
              <p:nvPr/>
            </p:nvSpPr>
            <p:spPr>
              <a:xfrm rot="920292">
                <a:off x="4293161" y="5851971"/>
                <a:ext cx="189677" cy="316889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g186c6a9df77_0_18"/>
              <p:cNvSpPr/>
              <p:nvPr/>
            </p:nvSpPr>
            <p:spPr>
              <a:xfrm rot="902269">
                <a:off x="4520905" y="5337128"/>
                <a:ext cx="101860" cy="558980"/>
              </a:xfrm>
              <a:custGeom>
                <a:avLst/>
                <a:gdLst/>
                <a:ahLst/>
                <a:cxnLst/>
                <a:rect l="l" t="t" r="r" b="b"/>
                <a:pathLst>
                  <a:path w="146824" h="805728" extrusionOk="0">
                    <a:moveTo>
                      <a:pt x="28967" y="776"/>
                    </a:moveTo>
                    <a:lnTo>
                      <a:pt x="34704" y="0"/>
                    </a:lnTo>
                    <a:cubicBezTo>
                      <a:pt x="35278" y="146"/>
                      <a:pt x="35860" y="297"/>
                      <a:pt x="36429" y="581"/>
                    </a:cubicBezTo>
                    <a:lnTo>
                      <a:pt x="65109" y="82021"/>
                    </a:lnTo>
                    <a:cubicBezTo>
                      <a:pt x="100515" y="321247"/>
                      <a:pt x="129665" y="553285"/>
                      <a:pt x="146824" y="790913"/>
                    </a:cubicBezTo>
                    <a:lnTo>
                      <a:pt x="37890" y="49954"/>
                    </a:lnTo>
                    <a:lnTo>
                      <a:pt x="0" y="805728"/>
                    </a:lnTo>
                    <a:lnTo>
                      <a:pt x="3506" y="1029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g186c6a9df77_0_18"/>
              <p:cNvSpPr/>
              <p:nvPr/>
            </p:nvSpPr>
            <p:spPr>
              <a:xfrm rot="447488">
                <a:off x="4459041" y="5286023"/>
                <a:ext cx="101803" cy="558664"/>
              </a:xfrm>
              <a:custGeom>
                <a:avLst/>
                <a:gdLst/>
                <a:ahLst/>
                <a:cxnLst/>
                <a:rect l="l" t="t" r="r" b="b"/>
                <a:pathLst>
                  <a:path w="146824" h="805728" extrusionOk="0">
                    <a:moveTo>
                      <a:pt x="28967" y="776"/>
                    </a:moveTo>
                    <a:lnTo>
                      <a:pt x="34704" y="0"/>
                    </a:lnTo>
                    <a:cubicBezTo>
                      <a:pt x="35278" y="146"/>
                      <a:pt x="35860" y="297"/>
                      <a:pt x="36429" y="581"/>
                    </a:cubicBezTo>
                    <a:lnTo>
                      <a:pt x="65109" y="82021"/>
                    </a:lnTo>
                    <a:cubicBezTo>
                      <a:pt x="100515" y="321247"/>
                      <a:pt x="129665" y="553285"/>
                      <a:pt x="146824" y="790913"/>
                    </a:cubicBezTo>
                    <a:lnTo>
                      <a:pt x="37890" y="49954"/>
                    </a:lnTo>
                    <a:lnTo>
                      <a:pt x="0" y="805728"/>
                    </a:lnTo>
                    <a:lnTo>
                      <a:pt x="3506" y="10290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g186c6a9df77_0_18"/>
              <p:cNvSpPr/>
              <p:nvPr/>
            </p:nvSpPr>
            <p:spPr>
              <a:xfrm rot="-1135990" flipH="1">
                <a:off x="5291032" y="5545414"/>
                <a:ext cx="190068" cy="317543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g186c6a9df77_0_18"/>
              <p:cNvSpPr/>
              <p:nvPr/>
            </p:nvSpPr>
            <p:spPr>
              <a:xfrm rot="-1135990" flipH="1">
                <a:off x="5118220" y="5846108"/>
                <a:ext cx="190068" cy="317543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g186c6a9df77_0_18"/>
              <p:cNvSpPr/>
              <p:nvPr/>
            </p:nvSpPr>
            <p:spPr>
              <a:xfrm rot="1135990">
                <a:off x="3832378" y="5882437"/>
                <a:ext cx="190068" cy="317543"/>
              </a:xfrm>
              <a:custGeom>
                <a:avLst/>
                <a:gdLst/>
                <a:ahLst/>
                <a:cxnLst/>
                <a:rect l="l" t="t" r="r" b="b"/>
                <a:pathLst>
                  <a:path w="418104" h="698519" extrusionOk="0">
                    <a:moveTo>
                      <a:pt x="397924" y="2731"/>
                    </a:moveTo>
                    <a:lnTo>
                      <a:pt x="418104" y="0"/>
                    </a:lnTo>
                    <a:lnTo>
                      <a:pt x="392642" y="102124"/>
                    </a:lnTo>
                    <a:cubicBezTo>
                      <a:pt x="392693" y="92009"/>
                      <a:pt x="392744" y="81894"/>
                      <a:pt x="392794" y="71780"/>
                    </a:cubicBezTo>
                    <a:cubicBezTo>
                      <a:pt x="258142" y="313497"/>
                      <a:pt x="230601" y="341022"/>
                      <a:pt x="201507" y="698519"/>
                    </a:cubicBezTo>
                    <a:cubicBezTo>
                      <a:pt x="201623" y="562547"/>
                      <a:pt x="197084" y="426576"/>
                      <a:pt x="248428" y="290605"/>
                    </a:cubicBezTo>
                    <a:cubicBezTo>
                      <a:pt x="280982" y="203719"/>
                      <a:pt x="327507" y="153496"/>
                      <a:pt x="360060" y="66611"/>
                    </a:cubicBezTo>
                    <a:cubicBezTo>
                      <a:pt x="187778" y="177368"/>
                      <a:pt x="119503" y="236024"/>
                      <a:pt x="0" y="495367"/>
                    </a:cubicBezTo>
                    <a:cubicBezTo>
                      <a:pt x="36757" y="387232"/>
                      <a:pt x="79723" y="259803"/>
                      <a:pt x="177022" y="161317"/>
                    </a:cubicBezTo>
                    <a:cubicBezTo>
                      <a:pt x="238755" y="106525"/>
                      <a:pt x="308248" y="53662"/>
                      <a:pt x="397924" y="2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0" name="Google Shape;290;g186c6a9df77_0_18"/>
            <p:cNvSpPr/>
            <p:nvPr/>
          </p:nvSpPr>
          <p:spPr>
            <a:xfrm>
              <a:off x="5984711" y="1848939"/>
              <a:ext cx="279900" cy="2135700"/>
            </a:xfrm>
            <a:prstGeom prst="roundRect">
              <a:avLst>
                <a:gd name="adj" fmla="val 16667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g186c6a9df77_0_18"/>
            <p:cNvGrpSpPr/>
            <p:nvPr/>
          </p:nvGrpSpPr>
          <p:grpSpPr>
            <a:xfrm>
              <a:off x="4559993" y="3346115"/>
              <a:ext cx="1560584" cy="1365027"/>
              <a:chOff x="2860082" y="2814998"/>
              <a:chExt cx="1711917" cy="1294233"/>
            </a:xfrm>
          </p:grpSpPr>
          <p:sp>
            <p:nvSpPr>
              <p:cNvPr id="292" name="Google Shape;292;g186c6a9df77_0_18"/>
              <p:cNvSpPr/>
              <p:nvPr/>
            </p:nvSpPr>
            <p:spPr>
              <a:xfrm>
                <a:off x="2860082" y="2857760"/>
                <a:ext cx="1711917" cy="12514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rgbClr val="7B7B7B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g186c6a9df77_0_18"/>
              <p:cNvSpPr/>
              <p:nvPr/>
            </p:nvSpPr>
            <p:spPr>
              <a:xfrm>
                <a:off x="2860082" y="2814998"/>
                <a:ext cx="1711917" cy="12514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77000">
                    <a:schemeClr val="accent5"/>
                  </a:gs>
                  <a:gs pos="100000">
                    <a:srgbClr val="525252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" name="Google Shape;294;g186c6a9df77_0_18"/>
            <p:cNvGrpSpPr/>
            <p:nvPr/>
          </p:nvGrpSpPr>
          <p:grpSpPr>
            <a:xfrm flipH="1">
              <a:off x="6120716" y="3839412"/>
              <a:ext cx="1244050" cy="1318048"/>
              <a:chOff x="2860082" y="2834525"/>
              <a:chExt cx="1711917" cy="1294234"/>
            </a:xfrm>
          </p:grpSpPr>
          <p:sp>
            <p:nvSpPr>
              <p:cNvPr id="295" name="Google Shape;295;g186c6a9df77_0_18"/>
              <p:cNvSpPr/>
              <p:nvPr/>
            </p:nvSpPr>
            <p:spPr>
              <a:xfrm>
                <a:off x="2860082" y="2877288"/>
                <a:ext cx="1711917" cy="12514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rgbClr val="7B7B7B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g186c6a9df77_0_18"/>
              <p:cNvSpPr/>
              <p:nvPr/>
            </p:nvSpPr>
            <p:spPr>
              <a:xfrm>
                <a:off x="2860082" y="2834525"/>
                <a:ext cx="1711917" cy="125146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77000">
                    <a:schemeClr val="accent2"/>
                  </a:gs>
                  <a:gs pos="100000">
                    <a:srgbClr val="525252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" name="Google Shape;297;g186c6a9df77_0_18"/>
            <p:cNvGrpSpPr/>
            <p:nvPr/>
          </p:nvGrpSpPr>
          <p:grpSpPr>
            <a:xfrm>
              <a:off x="4372951" y="2428149"/>
              <a:ext cx="1747525" cy="1516712"/>
              <a:chOff x="2860082" y="2268017"/>
              <a:chExt cx="1711917" cy="1294234"/>
            </a:xfrm>
          </p:grpSpPr>
          <p:sp>
            <p:nvSpPr>
              <p:cNvPr id="298" name="Google Shape;298;g186c6a9df77_0_18"/>
              <p:cNvSpPr/>
              <p:nvPr/>
            </p:nvSpPr>
            <p:spPr>
              <a:xfrm>
                <a:off x="2860082" y="2310780"/>
                <a:ext cx="1711917" cy="12514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rgbClr val="424242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g186c6a9df77_0_18"/>
              <p:cNvSpPr/>
              <p:nvPr/>
            </p:nvSpPr>
            <p:spPr>
              <a:xfrm>
                <a:off x="2860082" y="2268017"/>
                <a:ext cx="1711917" cy="12514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77000">
                    <a:schemeClr val="accent6"/>
                  </a:gs>
                  <a:gs pos="100000">
                    <a:srgbClr val="2C2C2C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0" name="Google Shape;300;g186c6a9df77_0_18"/>
            <p:cNvGrpSpPr/>
            <p:nvPr/>
          </p:nvGrpSpPr>
          <p:grpSpPr>
            <a:xfrm flipH="1">
              <a:off x="6120376" y="2968455"/>
              <a:ext cx="1433560" cy="1363087"/>
              <a:chOff x="2860082" y="2268017"/>
              <a:chExt cx="1711917" cy="1294234"/>
            </a:xfrm>
          </p:grpSpPr>
          <p:sp>
            <p:nvSpPr>
              <p:cNvPr id="301" name="Google Shape;301;g186c6a9df77_0_18"/>
              <p:cNvSpPr/>
              <p:nvPr/>
            </p:nvSpPr>
            <p:spPr>
              <a:xfrm>
                <a:off x="2860082" y="2310780"/>
                <a:ext cx="1711917" cy="12514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424242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g186c6a9df77_0_18"/>
              <p:cNvSpPr/>
              <p:nvPr/>
            </p:nvSpPr>
            <p:spPr>
              <a:xfrm>
                <a:off x="2860082" y="2268017"/>
                <a:ext cx="1711917" cy="12514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77000">
                    <a:schemeClr val="accent3"/>
                  </a:gs>
                  <a:gs pos="100000">
                    <a:srgbClr val="2C2C2C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" name="Google Shape;303;g186c6a9df77_0_18"/>
            <p:cNvGrpSpPr/>
            <p:nvPr/>
          </p:nvGrpSpPr>
          <p:grpSpPr>
            <a:xfrm>
              <a:off x="4636230" y="1747725"/>
              <a:ext cx="1481665" cy="1363087"/>
              <a:chOff x="2860082" y="2268017"/>
              <a:chExt cx="1711917" cy="1294234"/>
            </a:xfrm>
          </p:grpSpPr>
          <p:sp>
            <p:nvSpPr>
              <p:cNvPr id="304" name="Google Shape;304;g186c6a9df77_0_18"/>
              <p:cNvSpPr/>
              <p:nvPr/>
            </p:nvSpPr>
            <p:spPr>
              <a:xfrm>
                <a:off x="2860082" y="2310780"/>
                <a:ext cx="1711917" cy="12514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2E64B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g186c6a9df77_0_18"/>
              <p:cNvSpPr/>
              <p:nvPr/>
            </p:nvSpPr>
            <p:spPr>
              <a:xfrm>
                <a:off x="2860082" y="2268017"/>
                <a:ext cx="1711917" cy="12514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77000">
                    <a:schemeClr val="accent4"/>
                  </a:gs>
                  <a:gs pos="100000">
                    <a:srgbClr val="1E4275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" name="Google Shape;306;g186c6a9df77_0_18"/>
            <p:cNvGrpSpPr/>
            <p:nvPr/>
          </p:nvGrpSpPr>
          <p:grpSpPr>
            <a:xfrm flipH="1">
              <a:off x="6118106" y="1973242"/>
              <a:ext cx="1682815" cy="1514771"/>
              <a:chOff x="2860082" y="2268017"/>
              <a:chExt cx="1711917" cy="1294234"/>
            </a:xfrm>
          </p:grpSpPr>
          <p:sp>
            <p:nvSpPr>
              <p:cNvPr id="307" name="Google Shape;307;g186c6a9df77_0_18"/>
              <p:cNvSpPr/>
              <p:nvPr/>
            </p:nvSpPr>
            <p:spPr>
              <a:xfrm>
                <a:off x="2860082" y="2310780"/>
                <a:ext cx="1711917" cy="12514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rgbClr val="2E64B0"/>
                  </a:gs>
                </a:gsLst>
                <a:lin ang="5400012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g186c6a9df77_0_18"/>
              <p:cNvSpPr/>
              <p:nvPr/>
            </p:nvSpPr>
            <p:spPr>
              <a:xfrm>
                <a:off x="2860082" y="2268017"/>
                <a:ext cx="1711917" cy="125147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83" extrusionOk="0">
                    <a:moveTo>
                      <a:pt x="194" y="0"/>
                    </a:moveTo>
                    <a:cubicBezTo>
                      <a:pt x="199" y="0"/>
                      <a:pt x="599" y="0"/>
                      <a:pt x="604" y="0"/>
                    </a:cubicBezTo>
                    <a:cubicBezTo>
                      <a:pt x="711" y="0"/>
                      <a:pt x="798" y="87"/>
                      <a:pt x="798" y="195"/>
                    </a:cubicBezTo>
                    <a:cubicBezTo>
                      <a:pt x="798" y="196"/>
                      <a:pt x="798" y="197"/>
                      <a:pt x="798" y="198"/>
                    </a:cubicBezTo>
                    <a:cubicBezTo>
                      <a:pt x="798" y="198"/>
                      <a:pt x="798" y="198"/>
                      <a:pt x="798" y="198"/>
                    </a:cubicBezTo>
                    <a:cubicBezTo>
                      <a:pt x="798" y="583"/>
                      <a:pt x="798" y="583"/>
                      <a:pt x="798" y="583"/>
                    </a:cubicBezTo>
                    <a:cubicBezTo>
                      <a:pt x="798" y="476"/>
                      <a:pt x="711" y="389"/>
                      <a:pt x="604" y="389"/>
                    </a:cubicBezTo>
                    <a:cubicBezTo>
                      <a:pt x="600" y="389"/>
                      <a:pt x="452" y="389"/>
                      <a:pt x="335" y="389"/>
                    </a:cubicBezTo>
                    <a:cubicBezTo>
                      <a:pt x="259" y="389"/>
                      <a:pt x="196" y="389"/>
                      <a:pt x="194" y="389"/>
                    </a:cubicBezTo>
                    <a:cubicBezTo>
                      <a:pt x="87" y="389"/>
                      <a:pt x="0" y="302"/>
                      <a:pt x="0" y="195"/>
                    </a:cubicBezTo>
                    <a:cubicBezTo>
                      <a:pt x="0" y="87"/>
                      <a:pt x="87" y="0"/>
                      <a:pt x="1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77000">
                    <a:schemeClr val="accent4"/>
                  </a:gs>
                  <a:gs pos="100000">
                    <a:srgbClr val="1E4275"/>
                  </a:gs>
                </a:gsLst>
                <a:lin ang="0" scaled="0"/>
              </a:gra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854cdef7d6_0_1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Štruktúra</a:t>
            </a:r>
            <a:endParaRPr/>
          </a:p>
        </p:txBody>
      </p:sp>
      <p:sp>
        <p:nvSpPr>
          <p:cNvPr id="314" name="Google Shape;314;g1854cdef7d6_0_12"/>
          <p:cNvSpPr/>
          <p:nvPr/>
        </p:nvSpPr>
        <p:spPr>
          <a:xfrm>
            <a:off x="997425" y="2125176"/>
            <a:ext cx="4572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854cdef7d6_0_12"/>
          <p:cNvSpPr/>
          <p:nvPr/>
        </p:nvSpPr>
        <p:spPr>
          <a:xfrm>
            <a:off x="921225" y="5175296"/>
            <a:ext cx="4572000" cy="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854cdef7d6_0_12"/>
          <p:cNvSpPr txBox="1"/>
          <p:nvPr/>
        </p:nvSpPr>
        <p:spPr>
          <a:xfrm>
            <a:off x="909865" y="2182112"/>
            <a:ext cx="4747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8" marR="0" lvl="0" indent="-171458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</a:rPr>
              <a:t>JobLauncher - jednoduché rozhranie na riadenie úloh, s možnosťou ad-hoc vykonávania na základe runtime identifikátorov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1854cdef7d6_0_12"/>
          <p:cNvSpPr txBox="1"/>
          <p:nvPr/>
        </p:nvSpPr>
        <p:spPr>
          <a:xfrm>
            <a:off x="909665" y="2828610"/>
            <a:ext cx="474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8" marR="0" lvl="0" indent="-171458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</a:rPr>
              <a:t>Job - batch spracovanie je zvyčajne hromadné, neinteraktívne, a dlhotrvajúce - môže byť náročné na dáta alebo výpočty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854cdef7d6_0_12"/>
          <p:cNvSpPr txBox="1"/>
          <p:nvPr/>
        </p:nvSpPr>
        <p:spPr>
          <a:xfrm>
            <a:off x="909665" y="4182394"/>
            <a:ext cx="4747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8" marR="0" lvl="0" indent="-171458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</a:rPr>
              <a:t>ItemReader- čítačka položiek údajov do aplikácie Spring Batch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1854cdef7d6_0_12"/>
          <p:cNvSpPr txBox="1"/>
          <p:nvPr/>
        </p:nvSpPr>
        <p:spPr>
          <a:xfrm>
            <a:off x="909665" y="3528516"/>
            <a:ext cx="4747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8" marR="0" lvl="0" indent="-171458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</a:rPr>
              <a:t>Job repository - stará sa o všetky operácie CRUD - vytváranie, čítanie aktualizácia a zmazanie - zabezpečuje stálosť(persistence)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g1854cdef7d6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025" y="2182112"/>
            <a:ext cx="6229826" cy="31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854cdef7d6_0_12"/>
          <p:cNvSpPr txBox="1"/>
          <p:nvPr/>
        </p:nvSpPr>
        <p:spPr>
          <a:xfrm>
            <a:off x="8288795" y="883875"/>
            <a:ext cx="3598200" cy="1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accent1"/>
                </a:solidFill>
              </a:rPr>
              <a:t>Basic structure</a:t>
            </a:r>
            <a:endParaRPr sz="3200" b="1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854cdef7d6_0_12"/>
          <p:cNvSpPr txBox="1"/>
          <p:nvPr/>
        </p:nvSpPr>
        <p:spPr>
          <a:xfrm>
            <a:off x="909665" y="3244244"/>
            <a:ext cx="4747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8" marR="0" lvl="0" indent="-171458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</a:rPr>
              <a:t>Step - nezávislá sekvenčná fáza spracovania(status)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854cdef7d6_0_12"/>
          <p:cNvSpPr txBox="1"/>
          <p:nvPr/>
        </p:nvSpPr>
        <p:spPr>
          <a:xfrm>
            <a:off x="909665" y="4487194"/>
            <a:ext cx="4747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8" marR="0" lvl="0" indent="-171458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</a:rPr>
              <a:t>ItemProcessor- vlastný processor položiek - spracovanie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854cdef7d6_0_12"/>
          <p:cNvSpPr txBox="1"/>
          <p:nvPr/>
        </p:nvSpPr>
        <p:spPr>
          <a:xfrm>
            <a:off x="909665" y="4791994"/>
            <a:ext cx="4747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8" marR="0" lvl="0" indent="-171458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rgbClr val="3F3F3F"/>
                </a:solidFill>
              </a:rPr>
              <a:t>ItemWriter- čítačka položiek údajov do aplikácie Spring Batch</a:t>
            </a:r>
            <a:endParaRPr sz="1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86c6a9df77_1_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Item reader</a:t>
            </a:r>
            <a:endParaRPr/>
          </a:p>
        </p:txBody>
      </p:sp>
      <p:graphicFrame>
        <p:nvGraphicFramePr>
          <p:cNvPr id="330" name="Google Shape;330;g186c6a9df77_1_0"/>
          <p:cNvGraphicFramePr/>
          <p:nvPr/>
        </p:nvGraphicFramePr>
        <p:xfrm>
          <a:off x="379350" y="156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{2EA81A46-F17D-43FD-995C-1096921317D5}</a:tableStyleId>
              </a:tblPr>
              <a:tblGrid>
                <a:gridCol w="199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 b="1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Reader</a:t>
                      </a:r>
                      <a:endParaRPr sz="1150" b="1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 b="1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Purpose</a:t>
                      </a:r>
                      <a:endParaRPr sz="1150" b="1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FlatFIleItemReader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 read data from flat files.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StaxEventItemReader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 read data from XML files.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StoredProcedureItemReader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 read data from the stored procedures of a database.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JDBCPagingItemReader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 read data from relational databases database.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MongoItemReader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 read data from MongoDB.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Neo4jItemReader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50">
                          <a:solidFill>
                            <a:srgbClr val="212529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To read data from Neo4jItemReader.</a:t>
                      </a:r>
                      <a:endParaRPr sz="1150">
                        <a:solidFill>
                          <a:srgbClr val="212529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76200" marR="76200" marT="76200" marB="76200">
                    <a:lnL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31" name="Google Shape;331;g186c6a9df77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75" y="2500321"/>
            <a:ext cx="580072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86c6a9df77_1_2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Job</a:t>
            </a:r>
            <a:endParaRPr/>
          </a:p>
        </p:txBody>
      </p:sp>
      <p:pic>
        <p:nvPicPr>
          <p:cNvPr id="337" name="Google Shape;337;g186c6a9df77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338" y="1266834"/>
            <a:ext cx="4486275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6c6a9df77_1_9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Item processor</a:t>
            </a:r>
            <a:endParaRPr/>
          </a:p>
        </p:txBody>
      </p:sp>
      <p:pic>
        <p:nvPicPr>
          <p:cNvPr id="343" name="Google Shape;343;g186c6a9df77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050" y="1103359"/>
            <a:ext cx="3286140" cy="548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6c6a9df77_1_13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Item writer</a:t>
            </a:r>
            <a:endParaRPr/>
          </a:p>
        </p:txBody>
      </p:sp>
      <p:pic>
        <p:nvPicPr>
          <p:cNvPr id="349" name="Google Shape;349;g186c6a9df77_1_13"/>
          <p:cNvPicPr preferRelativeResize="0"/>
          <p:nvPr/>
        </p:nvPicPr>
        <p:blipFill rotWithShape="1">
          <a:blip r:embed="rId3">
            <a:alphaModFix/>
          </a:blip>
          <a:srcRect t="17952"/>
          <a:stretch/>
        </p:blipFill>
        <p:spPr>
          <a:xfrm>
            <a:off x="3349025" y="1307238"/>
            <a:ext cx="4705350" cy="42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6c6a9df77_1_2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Príklad</a:t>
            </a:r>
            <a:endParaRPr/>
          </a:p>
        </p:txBody>
      </p:sp>
      <p:pic>
        <p:nvPicPr>
          <p:cNvPr id="355" name="Google Shape;355;g186c6a9df77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63" y="1571634"/>
            <a:ext cx="1020127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54cdef7d6_0_129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Základné funkcie</a:t>
            </a:r>
            <a:endParaRPr/>
          </a:p>
        </p:txBody>
      </p:sp>
      <p:sp>
        <p:nvSpPr>
          <p:cNvPr id="361" name="Google Shape;361;g1854cdef7d6_0_129"/>
          <p:cNvSpPr/>
          <p:nvPr/>
        </p:nvSpPr>
        <p:spPr>
          <a:xfrm>
            <a:off x="1305655" y="2074425"/>
            <a:ext cx="3827336" cy="1874877"/>
          </a:xfrm>
          <a:custGeom>
            <a:avLst/>
            <a:gdLst/>
            <a:ahLst/>
            <a:cxnLst/>
            <a:rect l="l" t="t" r="r" b="b"/>
            <a:pathLst>
              <a:path w="8458200" h="4143375" extrusionOk="0">
                <a:moveTo>
                  <a:pt x="1459914" y="4148138"/>
                </a:moveTo>
                <a:cubicBezTo>
                  <a:pt x="1201786" y="4148138"/>
                  <a:pt x="968424" y="4008120"/>
                  <a:pt x="846504" y="3779520"/>
                </a:cubicBezTo>
                <a:lnTo>
                  <a:pt x="80694" y="2335530"/>
                </a:lnTo>
                <a:cubicBezTo>
                  <a:pt x="-32654" y="2123123"/>
                  <a:pt x="-25986" y="1862138"/>
                  <a:pt x="96886" y="1655445"/>
                </a:cubicBezTo>
                <a:lnTo>
                  <a:pt x="867459" y="357188"/>
                </a:lnTo>
                <a:cubicBezTo>
                  <a:pt x="992236" y="146685"/>
                  <a:pt x="1221789" y="16193"/>
                  <a:pt x="1466581" y="17145"/>
                </a:cubicBezTo>
                <a:lnTo>
                  <a:pt x="2982009" y="21908"/>
                </a:lnTo>
                <a:cubicBezTo>
                  <a:pt x="3222039" y="22860"/>
                  <a:pt x="3441114" y="144780"/>
                  <a:pt x="3568749" y="347663"/>
                </a:cubicBezTo>
                <a:lnTo>
                  <a:pt x="4245024" y="1428750"/>
                </a:lnTo>
                <a:lnTo>
                  <a:pt x="3942129" y="1618298"/>
                </a:lnTo>
                <a:lnTo>
                  <a:pt x="3265854" y="537210"/>
                </a:lnTo>
                <a:cubicBezTo>
                  <a:pt x="3203941" y="438150"/>
                  <a:pt x="3097261" y="379095"/>
                  <a:pt x="2981056" y="379095"/>
                </a:cubicBezTo>
                <a:lnTo>
                  <a:pt x="1465629" y="374333"/>
                </a:lnTo>
                <a:cubicBezTo>
                  <a:pt x="1346566" y="374333"/>
                  <a:pt x="1235124" y="437198"/>
                  <a:pt x="1174164" y="539115"/>
                </a:cubicBezTo>
                <a:lnTo>
                  <a:pt x="403591" y="1837373"/>
                </a:lnTo>
                <a:cubicBezTo>
                  <a:pt x="343584" y="1938338"/>
                  <a:pt x="340726" y="2065020"/>
                  <a:pt x="395971" y="2167890"/>
                </a:cubicBezTo>
                <a:lnTo>
                  <a:pt x="1161781" y="3611880"/>
                </a:lnTo>
                <a:cubicBezTo>
                  <a:pt x="1221789" y="3724275"/>
                  <a:pt x="1337994" y="3793808"/>
                  <a:pt x="1465629" y="3790950"/>
                </a:cubicBezTo>
                <a:lnTo>
                  <a:pt x="2827704" y="3768090"/>
                </a:lnTo>
                <a:cubicBezTo>
                  <a:pt x="2945814" y="3766185"/>
                  <a:pt x="3055351" y="3701415"/>
                  <a:pt x="3114406" y="3599498"/>
                </a:cubicBezTo>
                <a:lnTo>
                  <a:pt x="4987974" y="347663"/>
                </a:lnTo>
                <a:cubicBezTo>
                  <a:pt x="5111799" y="133350"/>
                  <a:pt x="5342304" y="0"/>
                  <a:pt x="5589954" y="0"/>
                </a:cubicBezTo>
                <a:cubicBezTo>
                  <a:pt x="5591859" y="0"/>
                  <a:pt x="5593764" y="0"/>
                  <a:pt x="5595669" y="0"/>
                </a:cubicBezTo>
                <a:lnTo>
                  <a:pt x="7111096" y="12383"/>
                </a:lnTo>
                <a:cubicBezTo>
                  <a:pt x="7353031" y="14288"/>
                  <a:pt x="7572106" y="139065"/>
                  <a:pt x="7698789" y="344805"/>
                </a:cubicBezTo>
                <a:lnTo>
                  <a:pt x="8459836" y="1592580"/>
                </a:lnTo>
                <a:lnTo>
                  <a:pt x="8155036" y="1778318"/>
                </a:lnTo>
                <a:lnTo>
                  <a:pt x="7393989" y="530543"/>
                </a:lnTo>
                <a:cubicBezTo>
                  <a:pt x="7333029" y="430530"/>
                  <a:pt x="7226349" y="369570"/>
                  <a:pt x="7108239" y="368618"/>
                </a:cubicBezTo>
                <a:lnTo>
                  <a:pt x="5592811" y="356235"/>
                </a:lnTo>
                <a:cubicBezTo>
                  <a:pt x="5591859" y="356235"/>
                  <a:pt x="5590906" y="356235"/>
                  <a:pt x="5589954" y="356235"/>
                </a:cubicBezTo>
                <a:cubicBezTo>
                  <a:pt x="5469939" y="356235"/>
                  <a:pt x="5357544" y="421005"/>
                  <a:pt x="5297536" y="524828"/>
                </a:cubicBezTo>
                <a:lnTo>
                  <a:pt x="3423969" y="3777615"/>
                </a:lnTo>
                <a:cubicBezTo>
                  <a:pt x="3303001" y="3988118"/>
                  <a:pt x="3076306" y="4121468"/>
                  <a:pt x="2834371" y="4125278"/>
                </a:cubicBezTo>
                <a:lnTo>
                  <a:pt x="1472296" y="4148138"/>
                </a:lnTo>
                <a:cubicBezTo>
                  <a:pt x="1467534" y="4148138"/>
                  <a:pt x="1463724" y="4148138"/>
                  <a:pt x="1459914" y="41481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854cdef7d6_0_129"/>
          <p:cNvSpPr/>
          <p:nvPr/>
        </p:nvSpPr>
        <p:spPr>
          <a:xfrm rot="10800000">
            <a:off x="7094504" y="2075657"/>
            <a:ext cx="3827336" cy="1874877"/>
          </a:xfrm>
          <a:custGeom>
            <a:avLst/>
            <a:gdLst/>
            <a:ahLst/>
            <a:cxnLst/>
            <a:rect l="l" t="t" r="r" b="b"/>
            <a:pathLst>
              <a:path w="8458200" h="4143375" extrusionOk="0">
                <a:moveTo>
                  <a:pt x="1459914" y="4148138"/>
                </a:moveTo>
                <a:cubicBezTo>
                  <a:pt x="1201786" y="4148138"/>
                  <a:pt x="968424" y="4008120"/>
                  <a:pt x="846504" y="3779520"/>
                </a:cubicBezTo>
                <a:lnTo>
                  <a:pt x="80694" y="2335530"/>
                </a:lnTo>
                <a:cubicBezTo>
                  <a:pt x="-32654" y="2123123"/>
                  <a:pt x="-25986" y="1862138"/>
                  <a:pt x="96886" y="1655445"/>
                </a:cubicBezTo>
                <a:lnTo>
                  <a:pt x="867459" y="357188"/>
                </a:lnTo>
                <a:cubicBezTo>
                  <a:pt x="992236" y="146685"/>
                  <a:pt x="1221789" y="16193"/>
                  <a:pt x="1466581" y="17145"/>
                </a:cubicBezTo>
                <a:lnTo>
                  <a:pt x="2982009" y="21908"/>
                </a:lnTo>
                <a:cubicBezTo>
                  <a:pt x="3222039" y="22860"/>
                  <a:pt x="3441114" y="144780"/>
                  <a:pt x="3568749" y="347663"/>
                </a:cubicBezTo>
                <a:lnTo>
                  <a:pt x="4245024" y="1428750"/>
                </a:lnTo>
                <a:lnTo>
                  <a:pt x="3942129" y="1618298"/>
                </a:lnTo>
                <a:lnTo>
                  <a:pt x="3265854" y="537210"/>
                </a:lnTo>
                <a:cubicBezTo>
                  <a:pt x="3203941" y="438150"/>
                  <a:pt x="3097261" y="379095"/>
                  <a:pt x="2981056" y="379095"/>
                </a:cubicBezTo>
                <a:lnTo>
                  <a:pt x="1465629" y="374333"/>
                </a:lnTo>
                <a:cubicBezTo>
                  <a:pt x="1346566" y="374333"/>
                  <a:pt x="1235124" y="437198"/>
                  <a:pt x="1174164" y="539115"/>
                </a:cubicBezTo>
                <a:lnTo>
                  <a:pt x="403591" y="1837373"/>
                </a:lnTo>
                <a:cubicBezTo>
                  <a:pt x="343584" y="1938338"/>
                  <a:pt x="340726" y="2065020"/>
                  <a:pt x="395971" y="2167890"/>
                </a:cubicBezTo>
                <a:lnTo>
                  <a:pt x="1161781" y="3611880"/>
                </a:lnTo>
                <a:cubicBezTo>
                  <a:pt x="1221789" y="3724275"/>
                  <a:pt x="1337994" y="3793808"/>
                  <a:pt x="1465629" y="3790950"/>
                </a:cubicBezTo>
                <a:lnTo>
                  <a:pt x="2827704" y="3768090"/>
                </a:lnTo>
                <a:cubicBezTo>
                  <a:pt x="2945814" y="3766185"/>
                  <a:pt x="3055351" y="3701415"/>
                  <a:pt x="3114406" y="3599498"/>
                </a:cubicBezTo>
                <a:lnTo>
                  <a:pt x="4987974" y="347663"/>
                </a:lnTo>
                <a:cubicBezTo>
                  <a:pt x="5111799" y="133350"/>
                  <a:pt x="5342304" y="0"/>
                  <a:pt x="5589954" y="0"/>
                </a:cubicBezTo>
                <a:cubicBezTo>
                  <a:pt x="5591859" y="0"/>
                  <a:pt x="5593764" y="0"/>
                  <a:pt x="5595669" y="0"/>
                </a:cubicBezTo>
                <a:lnTo>
                  <a:pt x="7111096" y="12383"/>
                </a:lnTo>
                <a:cubicBezTo>
                  <a:pt x="7353031" y="14288"/>
                  <a:pt x="7572106" y="139065"/>
                  <a:pt x="7698789" y="344805"/>
                </a:cubicBezTo>
                <a:lnTo>
                  <a:pt x="8459836" y="1592580"/>
                </a:lnTo>
                <a:lnTo>
                  <a:pt x="8155036" y="1778318"/>
                </a:lnTo>
                <a:lnTo>
                  <a:pt x="7393989" y="530543"/>
                </a:lnTo>
                <a:cubicBezTo>
                  <a:pt x="7333029" y="430530"/>
                  <a:pt x="7226349" y="369570"/>
                  <a:pt x="7108239" y="368618"/>
                </a:cubicBezTo>
                <a:lnTo>
                  <a:pt x="5592811" y="356235"/>
                </a:lnTo>
                <a:cubicBezTo>
                  <a:pt x="5591859" y="356235"/>
                  <a:pt x="5590906" y="356235"/>
                  <a:pt x="5589954" y="356235"/>
                </a:cubicBezTo>
                <a:cubicBezTo>
                  <a:pt x="5469939" y="356235"/>
                  <a:pt x="5357544" y="421005"/>
                  <a:pt x="5297536" y="524828"/>
                </a:cubicBezTo>
                <a:lnTo>
                  <a:pt x="3423969" y="3777615"/>
                </a:lnTo>
                <a:cubicBezTo>
                  <a:pt x="3303001" y="3988118"/>
                  <a:pt x="3076306" y="4121468"/>
                  <a:pt x="2834371" y="4125278"/>
                </a:cubicBezTo>
                <a:lnTo>
                  <a:pt x="1472296" y="4148138"/>
                </a:lnTo>
                <a:cubicBezTo>
                  <a:pt x="1467534" y="4148138"/>
                  <a:pt x="1463724" y="4148138"/>
                  <a:pt x="1459914" y="414813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854cdef7d6_0_129"/>
          <p:cNvSpPr/>
          <p:nvPr/>
        </p:nvSpPr>
        <p:spPr>
          <a:xfrm rot="10800000">
            <a:off x="5184966" y="2072268"/>
            <a:ext cx="3764586" cy="1878267"/>
          </a:xfrm>
          <a:custGeom>
            <a:avLst/>
            <a:gdLst/>
            <a:ahLst/>
            <a:cxnLst/>
            <a:rect l="l" t="t" r="r" b="b"/>
            <a:pathLst>
              <a:path w="3764586" h="1878267" extrusionOk="0">
                <a:moveTo>
                  <a:pt x="1840807" y="656523"/>
                </a:moveTo>
                <a:lnTo>
                  <a:pt x="1851676" y="639816"/>
                </a:lnTo>
                <a:lnTo>
                  <a:pt x="1856129" y="646935"/>
                </a:lnTo>
                <a:close/>
                <a:moveTo>
                  <a:pt x="600644" y="1878267"/>
                </a:moveTo>
                <a:cubicBezTo>
                  <a:pt x="598488" y="1878267"/>
                  <a:pt x="596763" y="1878267"/>
                  <a:pt x="595038" y="1878267"/>
                </a:cubicBezTo>
                <a:cubicBezTo>
                  <a:pt x="478158" y="1878267"/>
                  <a:pt x="372492" y="1814867"/>
                  <a:pt x="317287" y="1711357"/>
                </a:cubicBezTo>
                <a:lnTo>
                  <a:pt x="0" y="1113090"/>
                </a:lnTo>
                <a:lnTo>
                  <a:pt x="137364" y="1027014"/>
                </a:lnTo>
                <a:lnTo>
                  <a:pt x="460044" y="1635450"/>
                </a:lnTo>
                <a:cubicBezTo>
                  <a:pt x="487215" y="1686343"/>
                  <a:pt x="539833" y="1717827"/>
                  <a:pt x="597626" y="1716533"/>
                </a:cubicBezTo>
                <a:lnTo>
                  <a:pt x="1214370" y="1706182"/>
                </a:lnTo>
                <a:cubicBezTo>
                  <a:pt x="1267850" y="1705319"/>
                  <a:pt x="1317448" y="1675992"/>
                  <a:pt x="1344188" y="1629844"/>
                </a:cubicBezTo>
                <a:lnTo>
                  <a:pt x="2192535" y="157421"/>
                </a:lnTo>
                <a:cubicBezTo>
                  <a:pt x="2248603" y="60381"/>
                  <a:pt x="2352975" y="0"/>
                  <a:pt x="2465110" y="0"/>
                </a:cubicBezTo>
                <a:cubicBezTo>
                  <a:pt x="2465973" y="0"/>
                  <a:pt x="2466835" y="0"/>
                  <a:pt x="2467698" y="0"/>
                </a:cubicBezTo>
                <a:lnTo>
                  <a:pt x="3153880" y="5607"/>
                </a:lnTo>
                <a:cubicBezTo>
                  <a:pt x="3263427" y="6470"/>
                  <a:pt x="3362624" y="62968"/>
                  <a:pt x="3419986" y="156127"/>
                </a:cubicBezTo>
                <a:lnTo>
                  <a:pt x="3764586" y="721116"/>
                </a:lnTo>
                <a:lnTo>
                  <a:pt x="3626573" y="805218"/>
                </a:lnTo>
                <a:lnTo>
                  <a:pt x="3281973" y="240229"/>
                </a:lnTo>
                <a:cubicBezTo>
                  <a:pt x="3254370" y="194943"/>
                  <a:pt x="3206066" y="167341"/>
                  <a:pt x="3152586" y="166909"/>
                </a:cubicBezTo>
                <a:lnTo>
                  <a:pt x="2466404" y="161302"/>
                </a:lnTo>
                <a:cubicBezTo>
                  <a:pt x="2465973" y="161302"/>
                  <a:pt x="2465541" y="161302"/>
                  <a:pt x="2465110" y="161302"/>
                </a:cubicBezTo>
                <a:cubicBezTo>
                  <a:pt x="2410768" y="161302"/>
                  <a:pt x="2359875" y="190630"/>
                  <a:pt x="2332704" y="237641"/>
                </a:cubicBezTo>
                <a:lnTo>
                  <a:pt x="1484357" y="1710495"/>
                </a:lnTo>
                <a:cubicBezTo>
                  <a:pt x="1429583" y="1805810"/>
                  <a:pt x="1326936" y="1866191"/>
                  <a:pt x="1217389" y="186791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1854cdef7d6_0_129"/>
          <p:cNvSpPr/>
          <p:nvPr/>
        </p:nvSpPr>
        <p:spPr>
          <a:xfrm rot="10800000">
            <a:off x="3277944" y="2072267"/>
            <a:ext cx="3764586" cy="1878267"/>
          </a:xfrm>
          <a:custGeom>
            <a:avLst/>
            <a:gdLst/>
            <a:ahLst/>
            <a:cxnLst/>
            <a:rect l="l" t="t" r="r" b="b"/>
            <a:pathLst>
              <a:path w="3764586" h="1878267" extrusionOk="0">
                <a:moveTo>
                  <a:pt x="1840807" y="656523"/>
                </a:moveTo>
                <a:lnTo>
                  <a:pt x="1851676" y="639816"/>
                </a:lnTo>
                <a:lnTo>
                  <a:pt x="1856129" y="646935"/>
                </a:lnTo>
                <a:close/>
                <a:moveTo>
                  <a:pt x="600644" y="1878267"/>
                </a:moveTo>
                <a:cubicBezTo>
                  <a:pt x="598488" y="1878267"/>
                  <a:pt x="596763" y="1878267"/>
                  <a:pt x="595038" y="1878267"/>
                </a:cubicBezTo>
                <a:cubicBezTo>
                  <a:pt x="478158" y="1878267"/>
                  <a:pt x="372492" y="1814867"/>
                  <a:pt x="317287" y="1711357"/>
                </a:cubicBezTo>
                <a:lnTo>
                  <a:pt x="0" y="1113090"/>
                </a:lnTo>
                <a:lnTo>
                  <a:pt x="137364" y="1027014"/>
                </a:lnTo>
                <a:lnTo>
                  <a:pt x="460044" y="1635450"/>
                </a:lnTo>
                <a:cubicBezTo>
                  <a:pt x="487215" y="1686343"/>
                  <a:pt x="539833" y="1717827"/>
                  <a:pt x="597626" y="1716533"/>
                </a:cubicBezTo>
                <a:lnTo>
                  <a:pt x="1214370" y="1706182"/>
                </a:lnTo>
                <a:cubicBezTo>
                  <a:pt x="1267850" y="1705319"/>
                  <a:pt x="1317448" y="1675992"/>
                  <a:pt x="1344188" y="1629844"/>
                </a:cubicBezTo>
                <a:lnTo>
                  <a:pt x="2192535" y="157421"/>
                </a:lnTo>
                <a:cubicBezTo>
                  <a:pt x="2248603" y="60381"/>
                  <a:pt x="2352975" y="0"/>
                  <a:pt x="2465110" y="0"/>
                </a:cubicBezTo>
                <a:cubicBezTo>
                  <a:pt x="2465973" y="0"/>
                  <a:pt x="2466835" y="0"/>
                  <a:pt x="2467698" y="0"/>
                </a:cubicBezTo>
                <a:lnTo>
                  <a:pt x="3153880" y="5607"/>
                </a:lnTo>
                <a:cubicBezTo>
                  <a:pt x="3263427" y="6470"/>
                  <a:pt x="3362624" y="62968"/>
                  <a:pt x="3419986" y="156127"/>
                </a:cubicBezTo>
                <a:lnTo>
                  <a:pt x="3764586" y="721116"/>
                </a:lnTo>
                <a:lnTo>
                  <a:pt x="3626573" y="805218"/>
                </a:lnTo>
                <a:lnTo>
                  <a:pt x="3281973" y="240229"/>
                </a:lnTo>
                <a:cubicBezTo>
                  <a:pt x="3254370" y="194943"/>
                  <a:pt x="3206066" y="167341"/>
                  <a:pt x="3152586" y="166909"/>
                </a:cubicBezTo>
                <a:lnTo>
                  <a:pt x="2466404" y="161302"/>
                </a:lnTo>
                <a:cubicBezTo>
                  <a:pt x="2465973" y="161302"/>
                  <a:pt x="2465541" y="161302"/>
                  <a:pt x="2465110" y="161302"/>
                </a:cubicBezTo>
                <a:cubicBezTo>
                  <a:pt x="2410768" y="161302"/>
                  <a:pt x="2359875" y="190630"/>
                  <a:pt x="2332704" y="237641"/>
                </a:cubicBezTo>
                <a:lnTo>
                  <a:pt x="1484357" y="1710495"/>
                </a:lnTo>
                <a:cubicBezTo>
                  <a:pt x="1429583" y="1805810"/>
                  <a:pt x="1326936" y="1866191"/>
                  <a:pt x="1217389" y="186791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" name="Google Shape;365;g1854cdef7d6_0_129"/>
          <p:cNvGrpSpPr/>
          <p:nvPr/>
        </p:nvGrpSpPr>
        <p:grpSpPr>
          <a:xfrm>
            <a:off x="1259374" y="4131280"/>
            <a:ext cx="1979249" cy="1513122"/>
            <a:chOff x="662404" y="4636435"/>
            <a:chExt cx="1728300" cy="1513122"/>
          </a:xfrm>
        </p:grpSpPr>
        <p:sp>
          <p:nvSpPr>
            <p:cNvPr id="366" name="Google Shape;366;g1854cdef7d6_0_129"/>
            <p:cNvSpPr txBox="1"/>
            <p:nvPr/>
          </p:nvSpPr>
          <p:spPr>
            <a:xfrm>
              <a:off x="662404" y="4636435"/>
              <a:ext cx="1728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Step partition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854cdef7d6_0_129"/>
            <p:cNvSpPr txBox="1"/>
            <p:nvPr/>
          </p:nvSpPr>
          <p:spPr>
            <a:xfrm>
              <a:off x="662404" y="4948957"/>
              <a:ext cx="1728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Je Step rozdelený do niekoľkých podriadených krokov, ktoré možno použiť buď ako vzdialené inštancie, alebo ako lokálne spúšťacie vlákna.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g1854cdef7d6_0_129"/>
          <p:cNvGrpSpPr/>
          <p:nvPr/>
        </p:nvGrpSpPr>
        <p:grpSpPr>
          <a:xfrm>
            <a:off x="7026879" y="4993517"/>
            <a:ext cx="1979249" cy="1697922"/>
            <a:chOff x="5202982" y="2341496"/>
            <a:chExt cx="1728300" cy="1697922"/>
          </a:xfrm>
        </p:grpSpPr>
        <p:sp>
          <p:nvSpPr>
            <p:cNvPr id="369" name="Google Shape;369;g1854cdef7d6_0_129"/>
            <p:cNvSpPr txBox="1"/>
            <p:nvPr/>
          </p:nvSpPr>
          <p:spPr>
            <a:xfrm>
              <a:off x="5202982" y="2341496"/>
              <a:ext cx="1728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Skip listener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1854cdef7d6_0_129"/>
            <p:cNvSpPr txBox="1"/>
            <p:nvPr/>
          </p:nvSpPr>
          <p:spPr>
            <a:xfrm>
              <a:off x="5202982" y="2654018"/>
              <a:ext cx="1728300" cy="138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</a:rPr>
                <a:t>SkipListener je listener pre položky, ktoré boli preskočené, to znamená položky, ktoré sa neaplikovali vo všetkých troch fázach vykonávania kroku</a:t>
              </a:r>
              <a:endParaRPr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371" name="Google Shape;371;g1854cdef7d6_0_129"/>
          <p:cNvGrpSpPr/>
          <p:nvPr/>
        </p:nvGrpSpPr>
        <p:grpSpPr>
          <a:xfrm>
            <a:off x="3181875" y="4993517"/>
            <a:ext cx="1979250" cy="1292705"/>
            <a:chOff x="2175929" y="2341496"/>
            <a:chExt cx="1728301" cy="1292705"/>
          </a:xfrm>
        </p:grpSpPr>
        <p:sp>
          <p:nvSpPr>
            <p:cNvPr id="372" name="Google Shape;372;g1854cdef7d6_0_129"/>
            <p:cNvSpPr txBox="1"/>
            <p:nvPr/>
          </p:nvSpPr>
          <p:spPr>
            <a:xfrm>
              <a:off x="2175930" y="2341496"/>
              <a:ext cx="172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Job execution listener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1854cdef7d6_0_129"/>
            <p:cNvSpPr txBox="1"/>
            <p:nvPr/>
          </p:nvSpPr>
          <p:spPr>
            <a:xfrm>
              <a:off x="2175929" y="2864701"/>
              <a:ext cx="1728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Ponúka zachytenia a metódy životného cyklu pre Spring Batch Jobs. Existujú dve metódy beforeJob() a afterJob()</a:t>
              </a:r>
              <a:endParaRPr sz="1300">
                <a:solidFill>
                  <a:srgbClr val="3F3F3F"/>
                </a:solidFill>
              </a:endParaRPr>
            </a:p>
          </p:txBody>
        </p:sp>
      </p:grpSp>
      <p:grpSp>
        <p:nvGrpSpPr>
          <p:cNvPr id="374" name="Google Shape;374;g1854cdef7d6_0_129"/>
          <p:cNvGrpSpPr/>
          <p:nvPr/>
        </p:nvGrpSpPr>
        <p:grpSpPr>
          <a:xfrm>
            <a:off x="5104375" y="4131280"/>
            <a:ext cx="1979252" cy="1726720"/>
            <a:chOff x="3689454" y="4636435"/>
            <a:chExt cx="1728302" cy="1726720"/>
          </a:xfrm>
        </p:grpSpPr>
        <p:sp>
          <p:nvSpPr>
            <p:cNvPr id="375" name="Google Shape;375;g1854cdef7d6_0_129"/>
            <p:cNvSpPr txBox="1"/>
            <p:nvPr/>
          </p:nvSpPr>
          <p:spPr>
            <a:xfrm>
              <a:off x="3689456" y="4636435"/>
              <a:ext cx="17283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Step execution listener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1854cdef7d6_0_129"/>
            <p:cNvSpPr txBox="1"/>
            <p:nvPr/>
          </p:nvSpPr>
          <p:spPr>
            <a:xfrm>
              <a:off x="3689454" y="5162555"/>
              <a:ext cx="1728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</a:rPr>
                <a:t>Ponúka zachytenia a metódy životného cyklu pre Spring Batch Steps. Existujú dve metódy beforeJob() a afterJob()</a:t>
              </a:r>
              <a:endParaRPr sz="1300">
                <a:solidFill>
                  <a:srgbClr val="3F3F3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3F3F3F"/>
                </a:solidFill>
              </a:endParaRPr>
            </a:p>
          </p:txBody>
        </p:sp>
      </p:grpSp>
      <p:grpSp>
        <p:nvGrpSpPr>
          <p:cNvPr id="377" name="Google Shape;377;g1854cdef7d6_0_129"/>
          <p:cNvGrpSpPr/>
          <p:nvPr/>
        </p:nvGrpSpPr>
        <p:grpSpPr>
          <a:xfrm>
            <a:off x="8949382" y="4131280"/>
            <a:ext cx="1979249" cy="959022"/>
            <a:chOff x="6716509" y="4636435"/>
            <a:chExt cx="1728300" cy="959022"/>
          </a:xfrm>
        </p:grpSpPr>
        <p:sp>
          <p:nvSpPr>
            <p:cNvPr id="378" name="Google Shape;378;g1854cdef7d6_0_129"/>
            <p:cNvSpPr txBox="1"/>
            <p:nvPr/>
          </p:nvSpPr>
          <p:spPr>
            <a:xfrm>
              <a:off x="6716509" y="4636435"/>
              <a:ext cx="1728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3F3F3F"/>
                  </a:solidFill>
                </a:rPr>
                <a:t>Job builder factory</a:t>
              </a:r>
              <a:endParaRPr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1854cdef7d6_0_129"/>
            <p:cNvSpPr txBox="1"/>
            <p:nvPr/>
          </p:nvSpPr>
          <p:spPr>
            <a:xfrm>
              <a:off x="6716509" y="4948957"/>
              <a:ext cx="1728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</a:rPr>
                <a:t>Vytvorí nástroj na tvorbu úloh a inicializuje jeho úložisko úloh.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/>
        </p:nvSpPr>
        <p:spPr>
          <a:xfrm>
            <a:off x="783758" y="4505018"/>
            <a:ext cx="1980518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Peter Rigo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5041833" y="4487819"/>
            <a:ext cx="1980518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Sabina Daniela</a:t>
            </a:r>
            <a:endParaRPr/>
          </a:p>
          <a:p>
            <a:pPr marL="0" marR="0" lvl="0" indent="0" algn="ctr" rtl="0">
              <a:spcBef>
                <a:spcPts val="26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Pekareková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7234939" y="4489991"/>
            <a:ext cx="1980518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Dominika Olejarníková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0" y="660359"/>
            <a:ext cx="121920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dk1"/>
                </a:solidFill>
              </a:rPr>
              <a:t>Náš tím</a:t>
            </a:r>
            <a:endParaRPr sz="5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479" b="3488"/>
          <a:stretch/>
        </p:blipFill>
        <p:spPr>
          <a:xfrm>
            <a:off x="816540" y="2310178"/>
            <a:ext cx="1914900" cy="213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121" name="Google Shape;121;p2"/>
          <p:cNvPicPr preferRelativeResize="0"/>
          <p:nvPr/>
        </p:nvPicPr>
        <p:blipFill rotWithShape="1">
          <a:blip r:embed="rId4">
            <a:alphaModFix/>
          </a:blip>
          <a:srcRect l="20188" r="20188"/>
          <a:stretch/>
        </p:blipFill>
        <p:spPr>
          <a:xfrm>
            <a:off x="2929486" y="2310178"/>
            <a:ext cx="1914312" cy="2139880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6">
            <a:alphaModFix/>
          </a:blip>
          <a:srcRect t="8081" b="8081"/>
          <a:stretch/>
        </p:blipFill>
        <p:spPr>
          <a:xfrm>
            <a:off x="5074937" y="2300577"/>
            <a:ext cx="1914309" cy="2139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68043" y="2280702"/>
            <a:ext cx="1914310" cy="213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8">
            <a:alphaModFix/>
          </a:blip>
          <a:srcRect l="5116" r="5116"/>
          <a:stretch/>
        </p:blipFill>
        <p:spPr>
          <a:xfrm>
            <a:off x="9461150" y="2305215"/>
            <a:ext cx="1914312" cy="2139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"/>
          <p:cNvSpPr txBox="1"/>
          <p:nvPr/>
        </p:nvSpPr>
        <p:spPr>
          <a:xfrm>
            <a:off x="2912957" y="4505018"/>
            <a:ext cx="1980518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Michaela Poláková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9428046" y="4493573"/>
            <a:ext cx="1980518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Lukáš Pribula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"/>
          <p:cNvPicPr preferRelativeResize="0"/>
          <p:nvPr/>
        </p:nvPicPr>
        <p:blipFill rotWithShape="1">
          <a:blip r:embed="rId9">
            <a:alphaModFix/>
          </a:blip>
          <a:srcRect l="3390" r="-3390"/>
          <a:stretch/>
        </p:blipFill>
        <p:spPr>
          <a:xfrm>
            <a:off x="7151225" y="2244775"/>
            <a:ext cx="2147950" cy="22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17c3fd543f3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626" y="3561825"/>
            <a:ext cx="8307376" cy="32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7c3fd543f3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831776" cy="35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7c3fd543f3_0_3"/>
          <p:cNvSpPr/>
          <p:nvPr/>
        </p:nvSpPr>
        <p:spPr>
          <a:xfrm>
            <a:off x="6960677" y="789575"/>
            <a:ext cx="4665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3"/>
                </a:solidFill>
              </a:rPr>
              <a:t>← Príklady	</a:t>
            </a:r>
            <a:endParaRPr sz="4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17c3fd543f3_0_3"/>
          <p:cNvSpPr/>
          <p:nvPr/>
        </p:nvSpPr>
        <p:spPr>
          <a:xfrm>
            <a:off x="6960677" y="1667434"/>
            <a:ext cx="4665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↓</a:t>
            </a:r>
            <a:endParaRPr sz="41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4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8"/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Spring Integration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6870" y="2418855"/>
            <a:ext cx="2880000" cy="2020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"/>
          <p:cNvSpPr txBox="1">
            <a:spLocks noGrp="1"/>
          </p:cNvSpPr>
          <p:nvPr>
            <p:ph type="body" idx="1"/>
          </p:nvPr>
        </p:nvSpPr>
        <p:spPr>
          <a:xfrm>
            <a:off x="309454" y="24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Intro</a:t>
            </a:r>
            <a:endParaRPr/>
          </a:p>
        </p:txBody>
      </p:sp>
      <p:sp>
        <p:nvSpPr>
          <p:cNvPr id="399" name="Google Shape;399;p9"/>
          <p:cNvSpPr txBox="1"/>
          <p:nvPr/>
        </p:nvSpPr>
        <p:spPr>
          <a:xfrm>
            <a:off x="936000" y="1548000"/>
            <a:ext cx="104580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rozširuje Spring programming model na podporu Enterprise Integration Patterns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high level abstraction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ciele: udržiavateľný, testovateľný kód.</a:t>
            </a:r>
            <a:endParaRPr sz="1700"/>
          </a:p>
        </p:txBody>
      </p:sp>
      <p:pic>
        <p:nvPicPr>
          <p:cNvPr id="400" name="Google Shape;40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538" y="2561200"/>
            <a:ext cx="7348918" cy="41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868061664b_0_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Hlavné komponenty</a:t>
            </a:r>
            <a:endParaRPr/>
          </a:p>
        </p:txBody>
      </p:sp>
      <p:grpSp>
        <p:nvGrpSpPr>
          <p:cNvPr id="406" name="Google Shape;406;g1868061664b_0_0"/>
          <p:cNvGrpSpPr/>
          <p:nvPr/>
        </p:nvGrpSpPr>
        <p:grpSpPr>
          <a:xfrm>
            <a:off x="1438042" y="3877018"/>
            <a:ext cx="3261821" cy="2015197"/>
            <a:chOff x="662404" y="4665360"/>
            <a:chExt cx="1728300" cy="2015197"/>
          </a:xfrm>
        </p:grpSpPr>
        <p:sp>
          <p:nvSpPr>
            <p:cNvPr id="407" name="Google Shape;407;g1868061664b_0_0"/>
            <p:cNvSpPr txBox="1"/>
            <p:nvPr/>
          </p:nvSpPr>
          <p:spPr>
            <a:xfrm>
              <a:off x="662404" y="4665360"/>
              <a:ext cx="172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</a:rPr>
                <a:t>Message</a:t>
              </a: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1868061664b_0_0"/>
            <p:cNvSpPr txBox="1"/>
            <p:nvPr/>
          </p:nvSpPr>
          <p:spPr>
            <a:xfrm>
              <a:off x="662404" y="4948957"/>
              <a:ext cx="1728300" cy="173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 Spring Integration je správa všeobecný obal pre akýkoľvek objekt v kombinácii s me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</a:t>
              </a:r>
              <a:r>
                <a:rPr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adátami, ktoré framework používa pri práci s týmto objektom</a:t>
              </a:r>
              <a:endParaRPr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g1868061664b_0_0"/>
          <p:cNvGrpSpPr/>
          <p:nvPr/>
        </p:nvGrpSpPr>
        <p:grpSpPr>
          <a:xfrm>
            <a:off x="6327159" y="3877003"/>
            <a:ext cx="3561290" cy="1831130"/>
            <a:chOff x="2216971" y="1318221"/>
            <a:chExt cx="1734423" cy="1831130"/>
          </a:xfrm>
        </p:grpSpPr>
        <p:sp>
          <p:nvSpPr>
            <p:cNvPr id="410" name="Google Shape;410;g1868061664b_0_0"/>
            <p:cNvSpPr txBox="1"/>
            <p:nvPr/>
          </p:nvSpPr>
          <p:spPr>
            <a:xfrm>
              <a:off x="2216971" y="1318221"/>
              <a:ext cx="172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chemeClr val="dk1"/>
                  </a:solidFill>
                </a:rPr>
                <a:t>Message Channel</a:t>
              </a:r>
              <a:endParaRPr sz="1800" b="1">
                <a:solidFill>
                  <a:srgbClr val="3F3F3F"/>
                </a:solidFill>
              </a:endParaRPr>
            </a:p>
          </p:txBody>
        </p:sp>
        <p:sp>
          <p:nvSpPr>
            <p:cNvPr id="411" name="Google Shape;411;g1868061664b_0_0"/>
            <p:cNvSpPr txBox="1"/>
            <p:nvPr/>
          </p:nvSpPr>
          <p:spPr>
            <a:xfrm>
              <a:off x="2223093" y="1787051"/>
              <a:ext cx="1728300" cy="13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Kanál správ predstavuje "potrubie" architektúry pipes-and-filters. Odosielatelia posielajú správy do kanála a príjemcovia prijímajú správy z kanála.</a:t>
              </a:r>
              <a:endParaRPr sz="1600">
                <a:solidFill>
                  <a:srgbClr val="3F3F3F"/>
                </a:solidFill>
              </a:endParaRPr>
            </a:p>
          </p:txBody>
        </p:sp>
      </p:grpSp>
      <p:pic>
        <p:nvPicPr>
          <p:cNvPr id="412" name="Google Shape;412;g1868061664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874" y="1394123"/>
            <a:ext cx="2682142" cy="21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868061664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697" y="1970736"/>
            <a:ext cx="6248200" cy="9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87f1f857ba_0_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Hlavné komponenty</a:t>
            </a:r>
            <a:endParaRPr/>
          </a:p>
        </p:txBody>
      </p:sp>
      <p:grpSp>
        <p:nvGrpSpPr>
          <p:cNvPr id="419" name="Google Shape;419;g187f1f857ba_0_0"/>
          <p:cNvGrpSpPr/>
          <p:nvPr/>
        </p:nvGrpSpPr>
        <p:grpSpPr>
          <a:xfrm>
            <a:off x="4778943" y="4216196"/>
            <a:ext cx="2946406" cy="1606232"/>
            <a:chOff x="5202982" y="2341496"/>
            <a:chExt cx="1728300" cy="949422"/>
          </a:xfrm>
        </p:grpSpPr>
        <p:sp>
          <p:nvSpPr>
            <p:cNvPr id="420" name="Google Shape;420;g187f1f857ba_0_0"/>
            <p:cNvSpPr txBox="1"/>
            <p:nvPr/>
          </p:nvSpPr>
          <p:spPr>
            <a:xfrm>
              <a:off x="5202982" y="2341496"/>
              <a:ext cx="17283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Message transformer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187f1f857ba_0_0"/>
            <p:cNvSpPr txBox="1"/>
            <p:nvPr/>
          </p:nvSpPr>
          <p:spPr>
            <a:xfrm>
              <a:off x="5202982" y="2654018"/>
              <a:ext cx="1728300" cy="63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Message transformer je zodpovedný za konverziu obsahu alebo štruktúry správy </a:t>
              </a:r>
              <a:endParaRPr sz="1600">
                <a:solidFill>
                  <a:srgbClr val="3F3F3F"/>
                </a:solidFill>
              </a:endParaRPr>
            </a:p>
          </p:txBody>
        </p:sp>
      </p:grpSp>
      <p:grpSp>
        <p:nvGrpSpPr>
          <p:cNvPr id="422" name="Google Shape;422;g187f1f857ba_0_0"/>
          <p:cNvGrpSpPr/>
          <p:nvPr/>
        </p:nvGrpSpPr>
        <p:grpSpPr>
          <a:xfrm>
            <a:off x="527079" y="4216208"/>
            <a:ext cx="2946410" cy="2706195"/>
            <a:chOff x="3689454" y="4636435"/>
            <a:chExt cx="1728302" cy="1599595"/>
          </a:xfrm>
        </p:grpSpPr>
        <p:sp>
          <p:nvSpPr>
            <p:cNvPr id="423" name="Google Shape;423;g187f1f857ba_0_0"/>
            <p:cNvSpPr txBox="1"/>
            <p:nvPr/>
          </p:nvSpPr>
          <p:spPr>
            <a:xfrm>
              <a:off x="3689456" y="4636435"/>
              <a:ext cx="17283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Message Endpoint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187f1f857ba_0_0"/>
            <p:cNvSpPr txBox="1"/>
            <p:nvPr/>
          </p:nvSpPr>
          <p:spPr>
            <a:xfrm>
              <a:off x="3689454" y="4944230"/>
              <a:ext cx="1728300" cy="129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Message endpoint predstavuje "filter" architektúry pipes-and-filters. Spája aplikačný kód k frameworku na zasielanie správ. </a:t>
              </a:r>
              <a:endParaRPr sz="1700">
                <a:solidFill>
                  <a:srgbClr val="3F3F3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3F3F3F"/>
                </a:solidFill>
              </a:endParaRPr>
            </a:p>
          </p:txBody>
        </p:sp>
      </p:grpSp>
      <p:grpSp>
        <p:nvGrpSpPr>
          <p:cNvPr id="425" name="Google Shape;425;g187f1f857ba_0_0"/>
          <p:cNvGrpSpPr/>
          <p:nvPr/>
        </p:nvGrpSpPr>
        <p:grpSpPr>
          <a:xfrm>
            <a:off x="8822949" y="4265507"/>
            <a:ext cx="2946406" cy="1606232"/>
            <a:chOff x="6716509" y="4636435"/>
            <a:chExt cx="1728300" cy="949422"/>
          </a:xfrm>
        </p:grpSpPr>
        <p:sp>
          <p:nvSpPr>
            <p:cNvPr id="426" name="Google Shape;426;g187f1f857ba_0_0"/>
            <p:cNvSpPr txBox="1"/>
            <p:nvPr/>
          </p:nvSpPr>
          <p:spPr>
            <a:xfrm>
              <a:off x="6716509" y="4636435"/>
              <a:ext cx="17283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Message Filter</a:t>
              </a:r>
              <a:endParaRPr sz="1800" b="1">
                <a:solidFill>
                  <a:srgbClr val="3F3F3F"/>
                </a:solidFill>
              </a:endParaRPr>
            </a:p>
          </p:txBody>
        </p:sp>
        <p:sp>
          <p:nvSpPr>
            <p:cNvPr id="427" name="Google Shape;427;g187f1f857ba_0_0"/>
            <p:cNvSpPr txBox="1"/>
            <p:nvPr/>
          </p:nvSpPr>
          <p:spPr>
            <a:xfrm>
              <a:off x="6716509" y="4948957"/>
              <a:ext cx="1728300" cy="63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Message Filter určuje, či sa má správa vôbec odovzdať výstupnému kanálu.</a:t>
              </a:r>
              <a:endParaRPr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8" name="Google Shape;428;g187f1f857ba_0_0"/>
          <p:cNvPicPr preferRelativeResize="0"/>
          <p:nvPr/>
        </p:nvPicPr>
        <p:blipFill rotWithShape="1">
          <a:blip r:embed="rId3">
            <a:alphaModFix/>
          </a:blip>
          <a:srcRect l="52521" b="52421"/>
          <a:stretch/>
        </p:blipFill>
        <p:spPr>
          <a:xfrm>
            <a:off x="7931275" y="1923500"/>
            <a:ext cx="3838300" cy="19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187f1f857b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363" y="1918656"/>
            <a:ext cx="3838300" cy="1600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87f1f857ba_0_0"/>
          <p:cNvPicPr preferRelativeResize="0"/>
          <p:nvPr/>
        </p:nvPicPr>
        <p:blipFill rotWithShape="1">
          <a:blip r:embed="rId5">
            <a:alphaModFix/>
          </a:blip>
          <a:srcRect r="61751"/>
          <a:stretch/>
        </p:blipFill>
        <p:spPr>
          <a:xfrm>
            <a:off x="672567" y="1947163"/>
            <a:ext cx="3092975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868061664b_0_3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Hlavné komponenty</a:t>
            </a:r>
            <a:endParaRPr/>
          </a:p>
        </p:txBody>
      </p:sp>
      <p:grpSp>
        <p:nvGrpSpPr>
          <p:cNvPr id="436" name="Google Shape;436;g1868061664b_0_32"/>
          <p:cNvGrpSpPr/>
          <p:nvPr/>
        </p:nvGrpSpPr>
        <p:grpSpPr>
          <a:xfrm>
            <a:off x="1010091" y="4208425"/>
            <a:ext cx="4162450" cy="1389822"/>
            <a:chOff x="662399" y="4636435"/>
            <a:chExt cx="1728305" cy="1389822"/>
          </a:xfrm>
        </p:grpSpPr>
        <p:sp>
          <p:nvSpPr>
            <p:cNvPr id="437" name="Google Shape;437;g1868061664b_0_32"/>
            <p:cNvSpPr txBox="1"/>
            <p:nvPr/>
          </p:nvSpPr>
          <p:spPr>
            <a:xfrm>
              <a:off x="662399" y="4636435"/>
              <a:ext cx="172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Message Router</a:t>
              </a: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1868061664b_0_32"/>
            <p:cNvSpPr txBox="1"/>
            <p:nvPr/>
          </p:nvSpPr>
          <p:spPr>
            <a:xfrm>
              <a:off x="662404" y="4948957"/>
              <a:ext cx="17283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Message Router je zodpovedný za rozhodovanie o tom, ktorý kanál alebo kanály by mali prijať správu ako ďalšie. </a:t>
              </a:r>
              <a:endParaRPr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g1868061664b_0_32"/>
          <p:cNvGrpSpPr/>
          <p:nvPr/>
        </p:nvGrpSpPr>
        <p:grpSpPr>
          <a:xfrm>
            <a:off x="6392588" y="4208425"/>
            <a:ext cx="4344172" cy="1020525"/>
            <a:chOff x="5202985" y="2341501"/>
            <a:chExt cx="1952700" cy="1020525"/>
          </a:xfrm>
        </p:grpSpPr>
        <p:sp>
          <p:nvSpPr>
            <p:cNvPr id="440" name="Google Shape;440;g1868061664b_0_32"/>
            <p:cNvSpPr txBox="1"/>
            <p:nvPr/>
          </p:nvSpPr>
          <p:spPr>
            <a:xfrm>
              <a:off x="5202985" y="2341501"/>
              <a:ext cx="1952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8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Service Activator</a:t>
              </a:r>
              <a:endParaRPr sz="1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1868061664b_0_32"/>
            <p:cNvSpPr txBox="1"/>
            <p:nvPr/>
          </p:nvSpPr>
          <p:spPr>
            <a:xfrm>
              <a:off x="5202985" y="2654026"/>
              <a:ext cx="1952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Service Activator je koncový bod na pripojenie inštancie služby k systému zasielania správ. </a:t>
              </a:r>
              <a:endParaRPr sz="1600">
                <a:solidFill>
                  <a:srgbClr val="3F3F3F"/>
                </a:solidFill>
              </a:endParaRPr>
            </a:p>
          </p:txBody>
        </p:sp>
      </p:grpSp>
      <p:pic>
        <p:nvPicPr>
          <p:cNvPr id="442" name="Google Shape;442;g1868061664b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07" y="1987759"/>
            <a:ext cx="41624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868061664b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850" y="1987750"/>
            <a:ext cx="55816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87f1f857ba_0_2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Hlavné komponenty</a:t>
            </a:r>
            <a:endParaRPr/>
          </a:p>
        </p:txBody>
      </p:sp>
      <p:grpSp>
        <p:nvGrpSpPr>
          <p:cNvPr id="449" name="Google Shape;449;g187f1f857ba_0_21"/>
          <p:cNvGrpSpPr/>
          <p:nvPr/>
        </p:nvGrpSpPr>
        <p:grpSpPr>
          <a:xfrm>
            <a:off x="602066" y="3960128"/>
            <a:ext cx="4682561" cy="1440256"/>
            <a:chOff x="2210858" y="1479246"/>
            <a:chExt cx="1740535" cy="912305"/>
          </a:xfrm>
        </p:grpSpPr>
        <p:sp>
          <p:nvSpPr>
            <p:cNvPr id="450" name="Google Shape;450;g187f1f857ba_0_21"/>
            <p:cNvSpPr txBox="1"/>
            <p:nvPr/>
          </p:nvSpPr>
          <p:spPr>
            <a:xfrm>
              <a:off x="2210858" y="1479246"/>
              <a:ext cx="17283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6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Splitter</a:t>
              </a:r>
              <a:endParaRPr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1" name="Google Shape;451;g187f1f857ba_0_21"/>
            <p:cNvSpPr txBox="1"/>
            <p:nvPr/>
          </p:nvSpPr>
          <p:spPr>
            <a:xfrm>
              <a:off x="2223093" y="1787051"/>
              <a:ext cx="1728300" cy="60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Splitter je ďalší typ message endpointu, ktorého úlohou je prijať správu zo vstupného kanála, rozdeliť ju na viacero správ a každú z nich odoslať do výstupného kanála. </a:t>
              </a:r>
              <a:endParaRPr sz="1500">
                <a:solidFill>
                  <a:srgbClr val="3F3F3F"/>
                </a:solidFill>
              </a:endParaRPr>
            </a:p>
          </p:txBody>
        </p:sp>
      </p:grpSp>
      <p:grpSp>
        <p:nvGrpSpPr>
          <p:cNvPr id="452" name="Google Shape;452;g187f1f857ba_0_21"/>
          <p:cNvGrpSpPr/>
          <p:nvPr/>
        </p:nvGrpSpPr>
        <p:grpSpPr>
          <a:xfrm>
            <a:off x="6482419" y="3960117"/>
            <a:ext cx="4649652" cy="2086718"/>
            <a:chOff x="3689454" y="4636435"/>
            <a:chExt cx="1728302" cy="1321795"/>
          </a:xfrm>
        </p:grpSpPr>
        <p:sp>
          <p:nvSpPr>
            <p:cNvPr id="453" name="Google Shape;453;g187f1f857ba_0_21"/>
            <p:cNvSpPr txBox="1"/>
            <p:nvPr/>
          </p:nvSpPr>
          <p:spPr>
            <a:xfrm>
              <a:off x="3689456" y="4636435"/>
              <a:ext cx="17283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6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Aggregator</a:t>
              </a:r>
              <a:endParaRPr sz="1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187f1f857ba_0_21"/>
            <p:cNvSpPr txBox="1"/>
            <p:nvPr/>
          </p:nvSpPr>
          <p:spPr>
            <a:xfrm>
              <a:off x="3689454" y="4944230"/>
              <a:ext cx="1728300" cy="101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Agregátor je v podstate zrkadlový obraz rozdeľovača, je to typ koncového bodu správy, ktorý prijíma viacero správ a spája ich do jednej správy. </a:t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F3F3F"/>
                </a:solidFill>
              </a:endParaRPr>
            </a:p>
          </p:txBody>
        </p:sp>
      </p:grpSp>
      <p:pic>
        <p:nvPicPr>
          <p:cNvPr id="455" name="Google Shape;455;g187f1f857ba_0_21"/>
          <p:cNvPicPr preferRelativeResize="0"/>
          <p:nvPr/>
        </p:nvPicPr>
        <p:blipFill rotWithShape="1">
          <a:blip r:embed="rId3">
            <a:alphaModFix/>
          </a:blip>
          <a:srcRect t="47578" r="50000"/>
          <a:stretch/>
        </p:blipFill>
        <p:spPr>
          <a:xfrm>
            <a:off x="829088" y="1608875"/>
            <a:ext cx="4228525" cy="22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187f1f857ba_0_21"/>
          <p:cNvPicPr preferRelativeResize="0"/>
          <p:nvPr/>
        </p:nvPicPr>
        <p:blipFill rotWithShape="1">
          <a:blip r:embed="rId3">
            <a:alphaModFix/>
          </a:blip>
          <a:srcRect l="50248" t="49101"/>
          <a:stretch/>
        </p:blipFill>
        <p:spPr>
          <a:xfrm>
            <a:off x="6740807" y="1660721"/>
            <a:ext cx="4132886" cy="213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68061664b_0_57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Hlavné komponenty</a:t>
            </a:r>
            <a:endParaRPr/>
          </a:p>
        </p:txBody>
      </p:sp>
      <p:grpSp>
        <p:nvGrpSpPr>
          <p:cNvPr id="462" name="Google Shape;462;g1868061664b_0_57"/>
          <p:cNvGrpSpPr/>
          <p:nvPr/>
        </p:nvGrpSpPr>
        <p:grpSpPr>
          <a:xfrm>
            <a:off x="3433825" y="4156025"/>
            <a:ext cx="5073694" cy="2701975"/>
            <a:chOff x="64867" y="4636430"/>
            <a:chExt cx="4430400" cy="2701975"/>
          </a:xfrm>
        </p:grpSpPr>
        <p:sp>
          <p:nvSpPr>
            <p:cNvPr id="463" name="Google Shape;463;g1868061664b_0_57"/>
            <p:cNvSpPr txBox="1"/>
            <p:nvPr/>
          </p:nvSpPr>
          <p:spPr>
            <a:xfrm>
              <a:off x="106978" y="4636430"/>
              <a:ext cx="4388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sz="16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Channel Adapter</a:t>
              </a:r>
              <a:endParaRPr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4" name="Google Shape;464;g1868061664b_0_57"/>
            <p:cNvSpPr txBox="1"/>
            <p:nvPr/>
          </p:nvSpPr>
          <p:spPr>
            <a:xfrm>
              <a:off x="64867" y="5091105"/>
              <a:ext cx="4430400" cy="224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Channel Adapter je koncový bod, ktorý spája kanál správ s iným systémom alebo transportom. Adaptéry kanálov môžu byť buď prichádzajúce, alebo odchádzajúce. Adaptér kanála zvyčajne vykonáva určité mapovanie medzi správou a akýmkoľvek objektom alebo zdrojom, ktorý je prijatý z iného systému alebo odoslaný do iného systému (súbor, požiadavka HTTP, správa JMS a iné).</a:t>
              </a: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465" name="Google Shape;465;g1868061664b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850" y="1264334"/>
            <a:ext cx="558165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868061664b_0_57"/>
          <p:cNvSpPr txBox="1"/>
          <p:nvPr/>
        </p:nvSpPr>
        <p:spPr>
          <a:xfrm>
            <a:off x="4470675" y="2226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Inbound channel adapter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7" name="Google Shape;467;g1868061664b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175" y="2595650"/>
            <a:ext cx="558165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1868061664b_0_57"/>
          <p:cNvSpPr txBox="1"/>
          <p:nvPr/>
        </p:nvSpPr>
        <p:spPr>
          <a:xfrm>
            <a:off x="4470675" y="3586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Outbound channel adapter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87f1f857ba_0_5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Implementácia </a:t>
            </a:r>
            <a:endParaRPr/>
          </a:p>
        </p:txBody>
      </p:sp>
      <p:pic>
        <p:nvPicPr>
          <p:cNvPr id="474" name="Google Shape;474;g187f1f857ba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25" y="1544749"/>
            <a:ext cx="3702450" cy="43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87f1f857ba_0_54"/>
          <p:cNvPicPr preferRelativeResize="0"/>
          <p:nvPr/>
        </p:nvPicPr>
        <p:blipFill rotWithShape="1">
          <a:blip r:embed="rId4">
            <a:alphaModFix/>
          </a:blip>
          <a:srcRect b="51669"/>
          <a:stretch/>
        </p:blipFill>
        <p:spPr>
          <a:xfrm>
            <a:off x="5219975" y="2577251"/>
            <a:ext cx="6415074" cy="15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5042288fa_0_0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fontScale="7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 err="1"/>
              <a:t>Ktorá</a:t>
            </a:r>
            <a:r>
              <a:rPr lang="en-US" dirty="0"/>
              <a:t> z </a:t>
            </a:r>
            <a:r>
              <a:rPr lang="en-US" dirty="0" err="1"/>
              <a:t>možností</a:t>
            </a:r>
            <a:r>
              <a:rPr lang="en-US" dirty="0"/>
              <a:t> </a:t>
            </a:r>
            <a:r>
              <a:rPr lang="sk-SK" dirty="0"/>
              <a:t>je určená na</a:t>
            </a:r>
            <a:r>
              <a:rPr lang="en-US" dirty="0"/>
              <a:t> Spring Messaging? </a:t>
            </a:r>
            <a:endParaRPr dirty="0"/>
          </a:p>
        </p:txBody>
      </p:sp>
      <p:sp>
        <p:nvSpPr>
          <p:cNvPr id="481" name="Google Shape;481;g185042288fa_0_0"/>
          <p:cNvSpPr/>
          <p:nvPr/>
        </p:nvSpPr>
        <p:spPr>
          <a:xfrm>
            <a:off x="5748936" y="4104926"/>
            <a:ext cx="2207100" cy="2242800"/>
          </a:xfrm>
          <a:prstGeom prst="roundRect">
            <a:avLst>
              <a:gd name="adj" fmla="val 6167"/>
            </a:avLst>
          </a:prstGeom>
          <a:solidFill>
            <a:schemeClr val="lt1"/>
          </a:solidFill>
          <a:ln w="349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85042288fa_0_0"/>
          <p:cNvSpPr/>
          <p:nvPr/>
        </p:nvSpPr>
        <p:spPr>
          <a:xfrm>
            <a:off x="3541825" y="1729950"/>
            <a:ext cx="2207100" cy="2242800"/>
          </a:xfrm>
          <a:prstGeom prst="roundRect">
            <a:avLst>
              <a:gd name="adj" fmla="val 6167"/>
            </a:avLst>
          </a:prstGeom>
          <a:solidFill>
            <a:schemeClr val="accent1"/>
          </a:solidFill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85042288fa_0_0"/>
          <p:cNvSpPr/>
          <p:nvPr/>
        </p:nvSpPr>
        <p:spPr>
          <a:xfrm>
            <a:off x="1334725" y="4104925"/>
            <a:ext cx="2207100" cy="2242800"/>
          </a:xfrm>
          <a:prstGeom prst="roundRect">
            <a:avLst>
              <a:gd name="adj" fmla="val 6167"/>
            </a:avLst>
          </a:prstGeom>
          <a:solidFill>
            <a:schemeClr val="lt1"/>
          </a:solidFill>
          <a:ln w="349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85042288fa_0_0"/>
          <p:cNvSpPr/>
          <p:nvPr/>
        </p:nvSpPr>
        <p:spPr>
          <a:xfrm>
            <a:off x="7956026" y="1729949"/>
            <a:ext cx="2207100" cy="2242800"/>
          </a:xfrm>
          <a:prstGeom prst="roundRect">
            <a:avLst>
              <a:gd name="adj" fmla="val 6167"/>
            </a:avLst>
          </a:prstGeom>
          <a:solidFill>
            <a:schemeClr val="lt1"/>
          </a:solidFill>
          <a:ln w="349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g185042288f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88" y="4688852"/>
            <a:ext cx="1566775" cy="15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85042288f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125" y="4786888"/>
            <a:ext cx="1370700" cy="13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85042288fa_0_0"/>
          <p:cNvPicPr preferRelativeResize="0"/>
          <p:nvPr/>
        </p:nvPicPr>
        <p:blipFill rotWithShape="1">
          <a:blip r:embed="rId5">
            <a:alphaModFix/>
          </a:blip>
          <a:srcRect l="12440" r="12161"/>
          <a:stretch/>
        </p:blipFill>
        <p:spPr>
          <a:xfrm>
            <a:off x="3694225" y="2411838"/>
            <a:ext cx="1902300" cy="143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85042288fa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8431" y="2587626"/>
            <a:ext cx="1902300" cy="12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85042288fa_0_0"/>
          <p:cNvSpPr txBox="1"/>
          <p:nvPr/>
        </p:nvSpPr>
        <p:spPr>
          <a:xfrm>
            <a:off x="1334725" y="4288650"/>
            <a:ext cx="220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Batch</a:t>
            </a:r>
            <a:endParaRPr/>
          </a:p>
        </p:txBody>
      </p:sp>
      <p:sp>
        <p:nvSpPr>
          <p:cNvPr id="490" name="Google Shape;490;g185042288fa_0_0"/>
          <p:cNvSpPr txBox="1"/>
          <p:nvPr/>
        </p:nvSpPr>
        <p:spPr>
          <a:xfrm>
            <a:off x="3541825" y="1877025"/>
            <a:ext cx="220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Spring Integration</a:t>
            </a:r>
            <a:endParaRPr b="1"/>
          </a:p>
        </p:txBody>
      </p:sp>
      <p:sp>
        <p:nvSpPr>
          <p:cNvPr id="491" name="Google Shape;491;g185042288fa_0_0"/>
          <p:cNvSpPr txBox="1"/>
          <p:nvPr/>
        </p:nvSpPr>
        <p:spPr>
          <a:xfrm>
            <a:off x="5748925" y="4288650"/>
            <a:ext cx="220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Data</a:t>
            </a:r>
            <a:endParaRPr/>
          </a:p>
        </p:txBody>
      </p:sp>
      <p:sp>
        <p:nvSpPr>
          <p:cNvPr id="492" name="Google Shape;492;g185042288fa_0_0"/>
          <p:cNvSpPr txBox="1"/>
          <p:nvPr/>
        </p:nvSpPr>
        <p:spPr>
          <a:xfrm>
            <a:off x="7956025" y="1877025"/>
            <a:ext cx="220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Obsah </a:t>
            </a:r>
            <a:endParaRPr/>
          </a:p>
        </p:txBody>
      </p:sp>
      <p:sp>
        <p:nvSpPr>
          <p:cNvPr id="133" name="Google Shape;133;p3"/>
          <p:cNvSpPr/>
          <p:nvPr/>
        </p:nvSpPr>
        <p:spPr>
          <a:xfrm rot="2700000">
            <a:off x="6926852" y="1891205"/>
            <a:ext cx="2225918" cy="2217600"/>
          </a:xfrm>
          <a:custGeom>
            <a:avLst/>
            <a:gdLst/>
            <a:ahLst/>
            <a:cxnLst/>
            <a:rect l="l" t="t" r="r" b="b"/>
            <a:pathLst>
              <a:path w="1723431" h="1716991" extrusionOk="0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lt1"/>
          </a:solidFill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/>
          <p:nvPr/>
        </p:nvSpPr>
        <p:spPr>
          <a:xfrm rot="2700000">
            <a:off x="5066746" y="1891205"/>
            <a:ext cx="2225914" cy="2217600"/>
          </a:xfrm>
          <a:custGeom>
            <a:avLst/>
            <a:gdLst/>
            <a:ahLst/>
            <a:cxnLst/>
            <a:rect l="l" t="t" r="r" b="b"/>
            <a:pathLst>
              <a:path w="1723431" h="1716991" extrusionOk="0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 rot="2700000">
            <a:off x="3206335" y="1892971"/>
            <a:ext cx="2224449" cy="2216139"/>
          </a:xfrm>
          <a:custGeom>
            <a:avLst/>
            <a:gdLst/>
            <a:ahLst/>
            <a:cxnLst/>
            <a:rect l="l" t="t" r="r" b="b"/>
            <a:pathLst>
              <a:path w="1723431" h="1716991" extrusionOk="0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lt1"/>
          </a:solidFill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3"/>
          <p:cNvGrpSpPr/>
          <p:nvPr/>
        </p:nvGrpSpPr>
        <p:grpSpPr>
          <a:xfrm>
            <a:off x="2922963" y="4056397"/>
            <a:ext cx="4071056" cy="531950"/>
            <a:chOff x="3189316" y="4309327"/>
            <a:chExt cx="2736304" cy="531950"/>
          </a:xfrm>
        </p:grpSpPr>
        <p:sp>
          <p:nvSpPr>
            <p:cNvPr id="137" name="Google Shape;137;p3"/>
            <p:cNvSpPr txBox="1"/>
            <p:nvPr/>
          </p:nvSpPr>
          <p:spPr>
            <a:xfrm>
              <a:off x="3189316" y="4309327"/>
              <a:ext cx="27363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3189316" y="4564278"/>
              <a:ext cx="27363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3"/>
          <p:cNvSpPr txBox="1"/>
          <p:nvPr/>
        </p:nvSpPr>
        <p:spPr>
          <a:xfrm>
            <a:off x="1882870" y="4056398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8128870" y="4056405"/>
            <a:ext cx="86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4958492" y="4056242"/>
            <a:ext cx="86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400" b="1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5888545" y="2571285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5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4094395" y="2571284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4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7682695" y="2615051"/>
            <a:ext cx="86409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5400"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6966" y="4190448"/>
            <a:ext cx="2189991" cy="56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" descr="What is Spring Batch? | Mirbozorg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2488" y="4081541"/>
            <a:ext cx="2188800" cy="78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 descr="Spring Integration -Basic JavaDSL configuration | by SatyaRaj | Mediu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92966" y="4125833"/>
            <a:ext cx="2076423" cy="692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87f1f857ba_0_45"/>
          <p:cNvSpPr txBox="1"/>
          <p:nvPr/>
        </p:nvSpPr>
        <p:spPr>
          <a:xfrm>
            <a:off x="2084850" y="3228900"/>
            <a:ext cx="802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Ďakujeme za pozornosť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Spring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1641" y="20002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"/>
          <p:cNvSpPr>
            <a:spLocks noGrp="1"/>
          </p:cNvSpPr>
          <p:nvPr>
            <p:ph type="pic" idx="2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rgbClr val="53AD2E"/>
          </a:solidFill>
          <a:ln>
            <a:noFill/>
          </a:ln>
        </p:spPr>
      </p:sp>
      <p:sp>
        <p:nvSpPr>
          <p:cNvPr id="159" name="Google Shape;159;p5"/>
          <p:cNvSpPr/>
          <p:nvPr/>
        </p:nvSpPr>
        <p:spPr>
          <a:xfrm>
            <a:off x="2819401" y="933450"/>
            <a:ext cx="8810624" cy="499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3028950" y="1144838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/>
          <p:nvPr/>
        </p:nvSpPr>
        <p:spPr>
          <a:xfrm rot="10800000">
            <a:off x="10767940" y="5098104"/>
            <a:ext cx="636337" cy="636337"/>
          </a:xfrm>
          <a:prstGeom prst="halfFrame">
            <a:avLst>
              <a:gd name="adj1" fmla="val 19850"/>
              <a:gd name="adj2" fmla="val 1985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3550974" y="1404350"/>
            <a:ext cx="2658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Čo to je? 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3948908" y="3681857"/>
            <a:ext cx="30354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Spring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/>
          <p:nvPr/>
        </p:nvSpPr>
        <p:spPr>
          <a:xfrm>
            <a:off x="3550988" y="4072830"/>
            <a:ext cx="343332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4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pen-source</a:t>
            </a:r>
            <a:r>
              <a:rPr lang="en-US"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4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/>
          </a:p>
          <a:p>
            <a:pPr marL="285750" marR="0" lvl="0" indent="-28575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  <a:p>
            <a:pPr marL="285750" marR="0" lvl="0" indent="-28575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Návrhový vzor </a:t>
            </a:r>
            <a:r>
              <a:rPr lang="en-US" sz="1400" b="0" i="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Inversion of Control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/>
        </p:nvSpPr>
        <p:spPr>
          <a:xfrm rot="-5400000">
            <a:off x="10190061" y="3290501"/>
            <a:ext cx="343332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 sz="1200" b="1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5128" y="137343"/>
            <a:ext cx="4232018" cy="423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4">
            <a:alphaModFix/>
          </a:blip>
          <a:srcRect l="31468"/>
          <a:stretch/>
        </p:blipFill>
        <p:spPr>
          <a:xfrm>
            <a:off x="7224713" y="3640618"/>
            <a:ext cx="4012848" cy="1505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Aké má uplatnenie?</a:t>
            </a:r>
            <a:endParaRPr/>
          </a:p>
        </p:txBody>
      </p:sp>
      <p:grpSp>
        <p:nvGrpSpPr>
          <p:cNvPr id="177" name="Google Shape;177;p6"/>
          <p:cNvGrpSpPr/>
          <p:nvPr/>
        </p:nvGrpSpPr>
        <p:grpSpPr>
          <a:xfrm flipH="1">
            <a:off x="4689033" y="1491157"/>
            <a:ext cx="2779500" cy="4373128"/>
            <a:chOff x="1108040" y="1723638"/>
            <a:chExt cx="2779500" cy="4373128"/>
          </a:xfrm>
        </p:grpSpPr>
        <p:sp>
          <p:nvSpPr>
            <p:cNvPr id="178" name="Google Shape;178;p6"/>
            <p:cNvSpPr/>
            <p:nvPr/>
          </p:nvSpPr>
          <p:spPr>
            <a:xfrm rot="10800000">
              <a:off x="2031023" y="2910519"/>
              <a:ext cx="914400" cy="3186247"/>
            </a:xfrm>
            <a:custGeom>
              <a:avLst/>
              <a:gdLst/>
              <a:ahLst/>
              <a:cxnLst/>
              <a:rect l="l" t="t" r="r" b="b"/>
              <a:pathLst>
                <a:path w="914400" h="3186247" extrusionOk="0">
                  <a:moveTo>
                    <a:pt x="622790" y="351869"/>
                  </a:moveTo>
                  <a:lnTo>
                    <a:pt x="457202" y="91618"/>
                  </a:lnTo>
                  <a:lnTo>
                    <a:pt x="291613" y="351869"/>
                  </a:lnTo>
                  <a:lnTo>
                    <a:pt x="622790" y="351869"/>
                  </a:lnTo>
                  <a:close/>
                  <a:moveTo>
                    <a:pt x="692394" y="2652291"/>
                  </a:moveTo>
                  <a:lnTo>
                    <a:pt x="649531" y="2652291"/>
                  </a:lnTo>
                  <a:cubicBezTo>
                    <a:pt x="649531" y="2083551"/>
                    <a:pt x="649532" y="1514810"/>
                    <a:pt x="649532" y="946070"/>
                  </a:cubicBezTo>
                  <a:cubicBezTo>
                    <a:pt x="649532" y="841669"/>
                    <a:pt x="564898" y="757035"/>
                    <a:pt x="460497" y="757035"/>
                  </a:cubicBezTo>
                  <a:cubicBezTo>
                    <a:pt x="356096" y="757035"/>
                    <a:pt x="271462" y="841669"/>
                    <a:pt x="271462" y="946070"/>
                  </a:cubicBezTo>
                  <a:cubicBezTo>
                    <a:pt x="270349" y="1688346"/>
                    <a:pt x="269237" y="2430622"/>
                    <a:pt x="268124" y="3172898"/>
                  </a:cubicBezTo>
                  <a:lnTo>
                    <a:pt x="225262" y="3186247"/>
                  </a:lnTo>
                  <a:cubicBezTo>
                    <a:pt x="225262" y="2617507"/>
                    <a:pt x="228600" y="1514810"/>
                    <a:pt x="228600" y="946070"/>
                  </a:cubicBezTo>
                  <a:cubicBezTo>
                    <a:pt x="228600" y="841669"/>
                    <a:pt x="143966" y="757035"/>
                    <a:pt x="39565" y="757035"/>
                  </a:cubicBezTo>
                  <a:lnTo>
                    <a:pt x="39565" y="2061099"/>
                  </a:lnTo>
                  <a:lnTo>
                    <a:pt x="0" y="2061099"/>
                  </a:lnTo>
                  <a:lnTo>
                    <a:pt x="0" y="718570"/>
                  </a:lnTo>
                  <a:lnTo>
                    <a:pt x="0" y="718569"/>
                  </a:lnTo>
                  <a:lnTo>
                    <a:pt x="1" y="718569"/>
                  </a:lnTo>
                  <a:lnTo>
                    <a:pt x="457200" y="0"/>
                  </a:lnTo>
                  <a:lnTo>
                    <a:pt x="914399" y="718569"/>
                  </a:lnTo>
                  <a:lnTo>
                    <a:pt x="914400" y="718569"/>
                  </a:lnTo>
                  <a:lnTo>
                    <a:pt x="914400" y="718570"/>
                  </a:lnTo>
                  <a:lnTo>
                    <a:pt x="914400" y="2061098"/>
                  </a:lnTo>
                  <a:lnTo>
                    <a:pt x="881428" y="2061098"/>
                  </a:lnTo>
                  <a:lnTo>
                    <a:pt x="881428" y="757035"/>
                  </a:lnTo>
                  <a:cubicBezTo>
                    <a:pt x="777027" y="757035"/>
                    <a:pt x="692393" y="841669"/>
                    <a:pt x="692393" y="946070"/>
                  </a:cubicBezTo>
                  <a:cubicBezTo>
                    <a:pt x="692393" y="1514810"/>
                    <a:pt x="692394" y="2083551"/>
                    <a:pt x="692394" y="2652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 rot="810005" flipH="1">
              <a:off x="2946073" y="3638269"/>
              <a:ext cx="892814" cy="522488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 rot="1369059">
              <a:off x="1185779" y="3324128"/>
              <a:ext cx="1045654" cy="611934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 rot="-289697" flipH="1">
              <a:off x="2684779" y="3281210"/>
              <a:ext cx="454929" cy="266232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 rot="396499" flipH="1">
              <a:off x="2040745" y="3833601"/>
              <a:ext cx="485708" cy="284244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 rot="403061">
              <a:off x="1973760" y="3291297"/>
              <a:ext cx="315405" cy="184580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 rot="-900000" flipH="1">
              <a:off x="2239731" y="3133449"/>
              <a:ext cx="485708" cy="284244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 rot="383939" flipH="1">
              <a:off x="2689409" y="2510205"/>
              <a:ext cx="937541" cy="548664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 rot="-900000" flipH="1">
              <a:off x="2884599" y="4188611"/>
              <a:ext cx="374207" cy="218992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 rot="1057610">
              <a:off x="1400309" y="1929660"/>
              <a:ext cx="1496493" cy="875772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 rot="-900000" flipH="1">
              <a:off x="1876922" y="2833176"/>
              <a:ext cx="400079" cy="234133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 rot="1740912">
              <a:off x="1464315" y="2953502"/>
              <a:ext cx="561963" cy="328870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 rot="-636285">
              <a:off x="2362862" y="3493931"/>
              <a:ext cx="328679" cy="192348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 rot="-485568" flipH="1">
              <a:off x="2829618" y="2016750"/>
              <a:ext cx="640975" cy="375109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 rot="-900000" flipH="1">
              <a:off x="2686368" y="3037688"/>
              <a:ext cx="341361" cy="199770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 rot="403061">
              <a:off x="2716957" y="3900537"/>
              <a:ext cx="238420" cy="139527"/>
            </a:xfrm>
            <a:custGeom>
              <a:avLst/>
              <a:gdLst/>
              <a:ahLst/>
              <a:cxnLst/>
              <a:rect l="l" t="t" r="r" b="b"/>
              <a:pathLst>
                <a:path w="456500" h="267151" extrusionOk="0">
                  <a:moveTo>
                    <a:pt x="170642" y="16"/>
                  </a:moveTo>
                  <a:cubicBezTo>
                    <a:pt x="499366" y="-1403"/>
                    <a:pt x="372768" y="93415"/>
                    <a:pt x="436596" y="220999"/>
                  </a:cubicBezTo>
                  <a:lnTo>
                    <a:pt x="456500" y="256728"/>
                  </a:lnTo>
                  <a:lnTo>
                    <a:pt x="431522" y="267151"/>
                  </a:lnTo>
                  <a:cubicBezTo>
                    <a:pt x="427973" y="258562"/>
                    <a:pt x="424161" y="250774"/>
                    <a:pt x="420384" y="243721"/>
                  </a:cubicBezTo>
                  <a:cubicBezTo>
                    <a:pt x="264104" y="178582"/>
                    <a:pt x="71032" y="411152"/>
                    <a:pt x="0" y="6700"/>
                  </a:cubicBezTo>
                  <a:cubicBezTo>
                    <a:pt x="67428" y="2385"/>
                    <a:pt x="123681" y="218"/>
                    <a:pt x="17064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4" name="Google Shape;194;p6"/>
          <p:cNvGrpSpPr/>
          <p:nvPr/>
        </p:nvGrpSpPr>
        <p:grpSpPr>
          <a:xfrm flipH="1">
            <a:off x="975256" y="2286445"/>
            <a:ext cx="3727886" cy="738734"/>
            <a:chOff x="3059832" y="2159578"/>
            <a:chExt cx="2960573" cy="629492"/>
          </a:xfrm>
        </p:grpSpPr>
        <p:sp>
          <p:nvSpPr>
            <p:cNvPr id="195" name="Google Shape;195;p6"/>
            <p:cNvSpPr txBox="1"/>
            <p:nvPr/>
          </p:nvSpPr>
          <p:spPr>
            <a:xfrm>
              <a:off x="3059832" y="2421901"/>
              <a:ext cx="2960572" cy="3671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</a:t>
              </a:r>
              <a:r>
                <a:rPr lang="en-US" sz="1100" b="0" i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pracovanie veľkých objemov dát, životne dôležitých pre každodennú prevádzku podnikových systémov.</a:t>
              </a:r>
              <a:endParaRPr sz="110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 txBox="1"/>
            <p:nvPr/>
          </p:nvSpPr>
          <p:spPr>
            <a:xfrm>
              <a:off x="3059832" y="2159578"/>
              <a:ext cx="2960573" cy="262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Batch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" name="Google Shape;197;p6"/>
          <p:cNvGrpSpPr/>
          <p:nvPr/>
        </p:nvGrpSpPr>
        <p:grpSpPr>
          <a:xfrm flipH="1">
            <a:off x="684699" y="4160475"/>
            <a:ext cx="3727886" cy="738861"/>
            <a:chOff x="3059832" y="2159579"/>
            <a:chExt cx="2960573" cy="629599"/>
          </a:xfrm>
        </p:grpSpPr>
        <p:sp>
          <p:nvSpPr>
            <p:cNvPr id="198" name="Google Shape;198;p6"/>
            <p:cNvSpPr txBox="1"/>
            <p:nvPr/>
          </p:nvSpPr>
          <p:spPr>
            <a:xfrm>
              <a:off x="3059832" y="2421901"/>
              <a:ext cx="2960572" cy="3672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Vytváranie malých, samostatných aplikácií, ktoré spolupracujú</a:t>
              </a:r>
              <a:r>
                <a:rPr lang="en-US" sz="110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   </a:t>
              </a:r>
              <a:endParaRPr/>
            </a:p>
          </p:txBody>
        </p:sp>
        <p:sp>
          <p:nvSpPr>
            <p:cNvPr id="199" name="Google Shape;199;p6"/>
            <p:cNvSpPr txBox="1"/>
            <p:nvPr/>
          </p:nvSpPr>
          <p:spPr>
            <a:xfrm>
              <a:off x="3059832" y="2159579"/>
              <a:ext cx="2960573" cy="262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Microservices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6"/>
          <p:cNvGrpSpPr/>
          <p:nvPr/>
        </p:nvGrpSpPr>
        <p:grpSpPr>
          <a:xfrm flipH="1">
            <a:off x="7735087" y="3087802"/>
            <a:ext cx="3727886" cy="738732"/>
            <a:chOff x="3059832" y="2159579"/>
            <a:chExt cx="2960573" cy="629490"/>
          </a:xfrm>
        </p:grpSpPr>
        <p:sp>
          <p:nvSpPr>
            <p:cNvPr id="201" name="Google Shape;201;p6"/>
            <p:cNvSpPr txBox="1"/>
            <p:nvPr/>
          </p:nvSpPr>
          <p:spPr>
            <a:xfrm>
              <a:off x="3059832" y="2421901"/>
              <a:ext cx="2960572" cy="367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lang="en-US" sz="1100" b="0" i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ytváranie webových aplikácií je rýchle a bezproblémové. Aplikácie typu klient-server.</a:t>
              </a:r>
              <a:endParaRPr sz="110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 txBox="1"/>
            <p:nvPr/>
          </p:nvSpPr>
          <p:spPr>
            <a:xfrm>
              <a:off x="3059832" y="2159579"/>
              <a:ext cx="2960573" cy="262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Web aplikácie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6"/>
          <p:cNvGrpSpPr/>
          <p:nvPr/>
        </p:nvGrpSpPr>
        <p:grpSpPr>
          <a:xfrm flipH="1">
            <a:off x="7454315" y="1517338"/>
            <a:ext cx="3727886" cy="738733"/>
            <a:chOff x="3059832" y="2159579"/>
            <a:chExt cx="2960573" cy="629490"/>
          </a:xfrm>
        </p:grpSpPr>
        <p:sp>
          <p:nvSpPr>
            <p:cNvPr id="204" name="Google Shape;204;p6"/>
            <p:cNvSpPr txBox="1"/>
            <p:nvPr/>
          </p:nvSpPr>
          <p:spPr>
            <a:xfrm>
              <a:off x="3059832" y="2421901"/>
              <a:ext cx="2960572" cy="367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0" i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Spring Cloud obsahuje mnoho služieb, </a:t>
              </a: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lang="en-US" sz="1100" b="0" i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otrebných na spustenie aplikácií na cloude.</a:t>
              </a:r>
              <a:endParaRPr sz="110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 txBox="1"/>
            <p:nvPr/>
          </p:nvSpPr>
          <p:spPr>
            <a:xfrm>
              <a:off x="3059832" y="2159579"/>
              <a:ext cx="2960573" cy="262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Cloud</a:t>
              </a:r>
              <a:endParaRPr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" name="Google Shape;206;p6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6639" y="3333635"/>
            <a:ext cx="496317" cy="51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0200" y="1751571"/>
            <a:ext cx="736367" cy="64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47891" y="3109810"/>
            <a:ext cx="495627" cy="49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7060" y="2286447"/>
            <a:ext cx="431130" cy="46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"/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Spring Batch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4208" y="1999800"/>
            <a:ext cx="2858400" cy="28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835</Words>
  <Application>Microsoft Office PowerPoint</Application>
  <PresentationFormat>Širokouhlá</PresentationFormat>
  <Paragraphs>159</Paragraphs>
  <Slides>30</Slides>
  <Notes>30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3</vt:i4>
      </vt:variant>
      <vt:variant>
        <vt:lpstr>Nadpisy snímok</vt:lpstr>
      </vt:variant>
      <vt:variant>
        <vt:i4>30</vt:i4>
      </vt:variant>
    </vt:vector>
  </HeadingPairs>
  <TitlesOfParts>
    <vt:vector size="39" baseType="lpstr">
      <vt:lpstr>Calibri</vt:lpstr>
      <vt:lpstr>Arial</vt:lpstr>
      <vt:lpstr>Times New Roman</vt:lpstr>
      <vt:lpstr>Georgia</vt:lpstr>
      <vt:lpstr>Roboto</vt:lpstr>
      <vt:lpstr>Nunito</vt:lpstr>
      <vt:lpstr>Cover and End Slide Master</vt:lpstr>
      <vt:lpstr>Contents Slide Master</vt:lpstr>
      <vt:lpstr>Section Break Slide Master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Prezentácia programu PowerPoint</dc:title>
  <dc:creator>Allppt.com;Googleslidesppt.com</dc:creator>
  <cp:lastModifiedBy>Luky</cp:lastModifiedBy>
  <cp:revision>1</cp:revision>
  <dcterms:created xsi:type="dcterms:W3CDTF">2018-04-24T17:14:44Z</dcterms:created>
  <dcterms:modified xsi:type="dcterms:W3CDTF">2022-11-10T11:04:07Z</dcterms:modified>
</cp:coreProperties>
</file>